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8" r:id="rId4"/>
    <p:sldId id="280" r:id="rId5"/>
    <p:sldId id="294" r:id="rId6"/>
    <p:sldId id="301" r:id="rId7"/>
    <p:sldId id="327" r:id="rId8"/>
    <p:sldId id="258" r:id="rId9"/>
    <p:sldId id="337" r:id="rId10"/>
    <p:sldId id="261" r:id="rId11"/>
    <p:sldId id="298" r:id="rId12"/>
    <p:sldId id="289" r:id="rId13"/>
    <p:sldId id="328" r:id="rId14"/>
    <p:sldId id="331" r:id="rId15"/>
    <p:sldId id="332" r:id="rId16"/>
    <p:sldId id="262" r:id="rId17"/>
    <p:sldId id="266" r:id="rId18"/>
    <p:sldId id="267" r:id="rId19"/>
    <p:sldId id="299" r:id="rId20"/>
    <p:sldId id="340" r:id="rId21"/>
    <p:sldId id="341" r:id="rId22"/>
    <p:sldId id="269" r:id="rId23"/>
    <p:sldId id="270" r:id="rId24"/>
    <p:sldId id="291" r:id="rId25"/>
    <p:sldId id="292" r:id="rId26"/>
    <p:sldId id="272" r:id="rId27"/>
    <p:sldId id="274" r:id="rId28"/>
    <p:sldId id="275" r:id="rId29"/>
    <p:sldId id="276" r:id="rId30"/>
    <p:sldId id="277" r:id="rId31"/>
    <p:sldId id="334" r:id="rId32"/>
    <p:sldId id="263" r:id="rId33"/>
    <p:sldId id="288" r:id="rId34"/>
    <p:sldId id="290" r:id="rId35"/>
    <p:sldId id="300" r:id="rId36"/>
    <p:sldId id="284" r:id="rId37"/>
    <p:sldId id="285" r:id="rId38"/>
    <p:sldId id="286" r:id="rId39"/>
    <p:sldId id="283" r:id="rId40"/>
    <p:sldId id="335" r:id="rId41"/>
    <p:sldId id="287" r:id="rId42"/>
    <p:sldId id="339" r:id="rId43"/>
    <p:sldId id="295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11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591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9B194-1B88-4615-9A93-B8A8583BE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7499C-D92B-439E-9BD8-D909826B1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CECF4-E8B3-436A-9AE1-0055FF48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5862-7568-4556-8FD5-C3580A8BF9C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56C3A-4400-4BDC-8DF6-BE7FC4DEE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B3300-C23B-410D-AC04-B7D50654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C5A0-E276-4602-8471-EAB280B72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2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A8438-ADA3-4549-9ACB-5226AA06C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2C0412-14C1-409B-8A66-044699E7F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18F24-45C2-4D7F-BA76-875D3C2A6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5862-7568-4556-8FD5-C3580A8BF9C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E851F-6869-4774-80A1-1F4DF11B1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48A89-80AA-47BF-A3B9-42952AD96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C5A0-E276-4602-8471-EAB280B72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9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0EE90-FC3E-4FC8-B580-5B689540F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A8A77-E5F9-4435-A3EE-CCEFF4CA5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106B8-97B7-49B3-BAD1-7D334E88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5862-7568-4556-8FD5-C3580A8BF9C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42784-4841-42B0-8235-67BB996A0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74C77-2E82-4092-A39F-5D34B919A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C5A0-E276-4602-8471-EAB280B72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9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1CFF1-898F-49E2-AEEB-200873662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F6F5A-6B04-4AA2-A5CF-6B786180C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74A5C-F221-49FB-B0A1-E29478827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5862-7568-4556-8FD5-C3580A8BF9C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BCFC4-11F2-4F1B-AF3B-73E0E7B9A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1E76B-E71D-48DE-86E3-CD5EF0F82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C5A0-E276-4602-8471-EAB280B72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0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57953-3718-4B67-873A-1198EC3EC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AED00-38D6-4809-929E-0EF45310B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D0B09-65C0-442D-B07B-C1B1E90B5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5862-7568-4556-8FD5-C3580A8BF9C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2F0D9-8BA9-4449-AFF2-EBB1410CE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5ABCA-E0F6-4A78-A490-ECCF79DB4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C5A0-E276-4602-8471-EAB280B72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1F3A-6340-4120-B2A0-EA9E92E92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57FAD-FF5A-4A95-88CB-CFE08CBA5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38A235-F3B5-4785-86C3-11E0FEC6D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80987-8099-4633-9898-012E6485B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5862-7568-4556-8FD5-C3580A8BF9C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4CF24-ACBF-4AC5-B521-96E7F24DD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35FB2-527A-4121-B161-4A24423EC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C5A0-E276-4602-8471-EAB280B72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7CBDD-A4B1-4B0F-A26F-BCE4BBD6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E332A-1B33-4438-90DA-A143F0A27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EF9F35-B823-4571-95EC-406B8B382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663CF5-D62F-482E-8282-96BD716E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066AD0-11A4-4D70-9B18-D9736B4238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36F3A-85EB-4158-8031-2708C9B2F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5862-7568-4556-8FD5-C3580A8BF9C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D3B34D-2EA2-4892-A6A2-48FD7AC98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1D43AD-CE38-4522-80D2-AD0B26D4F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C5A0-E276-4602-8471-EAB280B72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2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DC494-AA9B-42E3-AEA9-1A1E1D4D9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FC784-8037-4A68-9DAA-C6E5C60E8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5862-7568-4556-8FD5-C3580A8BF9C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6273E6-1EF1-405C-98EF-7E74B7DDA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E2D0E-E3F0-4017-B57C-81CA6F514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C5A0-E276-4602-8471-EAB280B72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56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6C3EBB-6578-4B6E-B3EA-9BDB0C922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5862-7568-4556-8FD5-C3580A8BF9C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62027F-7B08-4B7F-9B7A-233DA73DC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43B02-DA96-4398-87F9-CB9BC236F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C5A0-E276-4602-8471-EAB280B72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4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BA8DF-5173-4F83-86D6-ACC607B94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285CA-F6FF-4F59-AA9A-A4F6D8CC3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DBE50-CBE4-4EF9-B168-7514E352C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296A7-A6B7-4D5D-A921-2653A26B1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5862-7568-4556-8FD5-C3580A8BF9C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F6517-1A52-42E9-A1FC-F584A9336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2ACB8-D041-4A5D-825E-D18E0005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C5A0-E276-4602-8471-EAB280B72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7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84D45-7191-467B-8B46-FBEA381F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A8C97F-95D6-493E-9D7C-48711EE402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7D020-7DE1-4BD3-9521-6273E0B6B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D3518A-747B-47FE-89A3-98463ACBD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5862-7568-4556-8FD5-C3580A8BF9C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52626-5E5A-43A8-80CF-2EA0E6C6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0D711-6D77-41C1-9AB1-45BCD8EE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C5A0-E276-4602-8471-EAB280B72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8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949383-DC31-4931-99A2-85A095F4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403F4-78FF-43FA-9ADB-91C0C697D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50ECB-6B35-4D41-A59F-0B12AA7F9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25862-7568-4556-8FD5-C3580A8BF9C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527D9-DF7A-46E5-8041-5F6028BE62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894C5-2FF8-4E7C-91B6-364738687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5C5A0-E276-4602-8471-EAB280B72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3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98D78-11C5-4168-82C9-2502FDAFA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1079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Anger Management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D17269-D0E5-4712-97F6-51526E1C6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4447730"/>
            <a:ext cx="8258176" cy="631825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 err="1"/>
              <a:t>Dr.K.Jafar</a:t>
            </a:r>
            <a:r>
              <a:rPr lang="en-US" dirty="0"/>
              <a:t> Ali, </a:t>
            </a:r>
            <a:r>
              <a:rPr lang="en-US" dirty="0" err="1"/>
              <a:t>Ph.D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CEO, Redefine HR</a:t>
            </a:r>
          </a:p>
          <a:p>
            <a:pPr>
              <a:lnSpc>
                <a:spcPct val="100000"/>
              </a:lnSpc>
            </a:pPr>
            <a:r>
              <a:rPr lang="en-US" dirty="0"/>
              <a:t>INDIA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63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5A605-50F9-4C3B-A450-63C9D21D8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Anger With The Almighty </a:t>
            </a:r>
          </a:p>
        </p:txBody>
      </p:sp>
      <p:sp>
        <p:nvSpPr>
          <p:cNvPr id="4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standing in a field&#10;&#10;Description automatically generated with low confidence">
            <a:extLst>
              <a:ext uri="{FF2B5EF4-FFF2-40B4-BE49-F238E27FC236}">
                <a16:creationId xmlns:a16="http://schemas.microsoft.com/office/drawing/2014/main" id="{897DBDF7-95D9-46F1-AB6E-9E2C4F3E72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6" r="21241"/>
          <a:stretch/>
        </p:blipFill>
        <p:spPr>
          <a:xfrm>
            <a:off x="5662422" y="640080"/>
            <a:ext cx="5198364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03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98D78-11C5-4168-82C9-2502FDAFA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945396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en-US" sz="5400" b="1" u="sng" dirty="0">
                <a:solidFill>
                  <a:srgbClr val="C00000"/>
                </a:solidFill>
              </a:rPr>
              <a:t>Quran Says : </a:t>
            </a:r>
            <a:r>
              <a:rPr lang="en-US" sz="5400" dirty="0"/>
              <a:t>And those who control their anger are friends of Allah.</a:t>
            </a:r>
            <a:br>
              <a:rPr lang="en-US" dirty="0"/>
            </a:br>
            <a:r>
              <a:rPr lang="en-US" dirty="0"/>
              <a:t>                                              </a:t>
            </a:r>
            <a:r>
              <a:rPr lang="en-US" sz="2200" dirty="0"/>
              <a:t>Quran:3/134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023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98D78-11C5-4168-82C9-2502FDAFA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7392" y="1725862"/>
            <a:ext cx="9144000" cy="2764028"/>
          </a:xfrm>
        </p:spPr>
        <p:txBody>
          <a:bodyPr anchor="ctr">
            <a:noAutofit/>
          </a:bodyPr>
          <a:lstStyle/>
          <a:p>
            <a:r>
              <a:rPr lang="en-US" sz="7200" dirty="0"/>
              <a:t>Anger Management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97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7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3" name="Picture 3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C814066-DB55-4452-BA70-FF1A9ED084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" r="8103"/>
          <a:stretch/>
        </p:blipFill>
        <p:spPr>
          <a:xfrm>
            <a:off x="661229" y="1629089"/>
            <a:ext cx="3198070" cy="3620021"/>
          </a:xfrm>
          <a:prstGeom prst="rect">
            <a:avLst/>
          </a:prstGeom>
        </p:spPr>
      </p:pic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1B18E19-1A60-4B94-B2F1-6C96C6320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449" y="630982"/>
            <a:ext cx="6139526" cy="5400962"/>
          </a:xfrm>
        </p:spPr>
        <p:txBody>
          <a:bodyPr anchor="ctr">
            <a:normAutofit/>
          </a:bodyPr>
          <a:lstStyle/>
          <a:p>
            <a:pPr marL="0" marR="5080" indent="0">
              <a:spcBef>
                <a:spcPts val="100"/>
              </a:spcBef>
              <a:buNone/>
            </a:pPr>
            <a:r>
              <a:rPr lang="en-US" sz="4300" spc="-5" dirty="0">
                <a:solidFill>
                  <a:srgbClr val="000000"/>
                </a:solidFill>
                <a:latin typeface="Carlito"/>
                <a:cs typeface="Carlito"/>
              </a:rPr>
              <a:t>Anger management </a:t>
            </a:r>
            <a:r>
              <a:rPr lang="en-US" sz="4300" spc="-5" dirty="0">
                <a:solidFill>
                  <a:srgbClr val="C00000"/>
                </a:solidFill>
                <a:latin typeface="Carlito"/>
                <a:cs typeface="Carlito"/>
              </a:rPr>
              <a:t>does not involve</a:t>
            </a:r>
            <a:r>
              <a:rPr lang="en-US" sz="4300" spc="2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lang="en-US" sz="4300" spc="-5" dirty="0">
                <a:solidFill>
                  <a:srgbClr val="C00000"/>
                </a:solidFill>
                <a:latin typeface="Carlito"/>
                <a:cs typeface="Carlito"/>
              </a:rPr>
              <a:t>getting rid of </a:t>
            </a:r>
            <a:r>
              <a:rPr lang="en-US" sz="4300" spc="-5" dirty="0">
                <a:solidFill>
                  <a:srgbClr val="C00000"/>
                </a:solidFill>
              </a:rPr>
              <a:t> all anger</a:t>
            </a:r>
            <a:r>
              <a:rPr lang="en-US" sz="4300" spc="-5" dirty="0">
                <a:solidFill>
                  <a:srgbClr val="000000"/>
                </a:solidFill>
              </a:rPr>
              <a:t>, </a:t>
            </a:r>
            <a:r>
              <a:rPr lang="en-US" sz="4300" dirty="0">
                <a:solidFill>
                  <a:srgbClr val="000000"/>
                </a:solidFill>
              </a:rPr>
              <a:t>but using </a:t>
            </a:r>
            <a:r>
              <a:rPr lang="en-US" sz="4300" spc="-5" dirty="0">
                <a:solidFill>
                  <a:srgbClr val="000000"/>
                </a:solidFill>
              </a:rPr>
              <a:t>anger </a:t>
            </a:r>
            <a:r>
              <a:rPr lang="en-US" sz="4300" dirty="0">
                <a:solidFill>
                  <a:srgbClr val="000000"/>
                </a:solidFill>
              </a:rPr>
              <a:t>to </a:t>
            </a:r>
            <a:r>
              <a:rPr lang="en-US" sz="4300" spc="-5" dirty="0">
                <a:solidFill>
                  <a:srgbClr val="000000"/>
                </a:solidFill>
              </a:rPr>
              <a:t>enhance  your life. We </a:t>
            </a:r>
            <a:r>
              <a:rPr lang="en-US" sz="4300" dirty="0">
                <a:solidFill>
                  <a:srgbClr val="000000"/>
                </a:solidFill>
              </a:rPr>
              <a:t>can </a:t>
            </a:r>
            <a:r>
              <a:rPr lang="en-US" sz="4300" spc="-5" dirty="0">
                <a:solidFill>
                  <a:srgbClr val="000000"/>
                </a:solidFill>
              </a:rPr>
              <a:t>look </a:t>
            </a:r>
            <a:r>
              <a:rPr lang="en-US" sz="4300" dirty="0">
                <a:solidFill>
                  <a:srgbClr val="000000"/>
                </a:solidFill>
              </a:rPr>
              <a:t>at the </a:t>
            </a:r>
            <a:r>
              <a:rPr lang="en-US" sz="4300" spc="-5" dirty="0">
                <a:solidFill>
                  <a:srgbClr val="000000"/>
                </a:solidFill>
              </a:rPr>
              <a:t>purposes </a:t>
            </a:r>
            <a:r>
              <a:rPr lang="en-US" sz="4300" dirty="0">
                <a:solidFill>
                  <a:srgbClr val="000000"/>
                </a:solidFill>
              </a:rPr>
              <a:t>of  </a:t>
            </a:r>
            <a:r>
              <a:rPr lang="en-US" sz="4300" spc="-5" dirty="0">
                <a:solidFill>
                  <a:srgbClr val="000000"/>
                </a:solidFill>
              </a:rPr>
              <a:t>anger </a:t>
            </a:r>
            <a:r>
              <a:rPr lang="en-US" sz="4300" dirty="0">
                <a:solidFill>
                  <a:srgbClr val="000000"/>
                </a:solidFill>
              </a:rPr>
              <a:t>in </a:t>
            </a:r>
            <a:r>
              <a:rPr lang="en-US" sz="4300" spc="-5" dirty="0">
                <a:solidFill>
                  <a:srgbClr val="000000"/>
                </a:solidFill>
              </a:rPr>
              <a:t>both </a:t>
            </a:r>
            <a:r>
              <a:rPr lang="en-US" sz="4300" dirty="0">
                <a:solidFill>
                  <a:srgbClr val="000000"/>
                </a:solidFill>
              </a:rPr>
              <a:t>a </a:t>
            </a:r>
            <a:r>
              <a:rPr lang="en-US" sz="4300" spc="-5" dirty="0">
                <a:solidFill>
                  <a:srgbClr val="C00000"/>
                </a:solidFill>
              </a:rPr>
              <a:t>positive and negative</a:t>
            </a:r>
            <a:r>
              <a:rPr lang="en-US" sz="4300" spc="35" dirty="0">
                <a:solidFill>
                  <a:srgbClr val="C00000"/>
                </a:solidFill>
              </a:rPr>
              <a:t> </a:t>
            </a:r>
            <a:r>
              <a:rPr lang="en-US" sz="4300" spc="-5" dirty="0">
                <a:solidFill>
                  <a:srgbClr val="C00000"/>
                </a:solidFill>
              </a:rPr>
              <a:t>light.</a:t>
            </a:r>
            <a:endParaRPr lang="en-US" sz="4300" dirty="0">
              <a:solidFill>
                <a:srgbClr val="C00000"/>
              </a:solidFill>
              <a:latin typeface="Carlito"/>
              <a:cs typeface="Carlito"/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7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3" name="Picture 3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C814066-DB55-4452-BA70-FF1A9ED084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" r="8103"/>
          <a:stretch/>
        </p:blipFill>
        <p:spPr>
          <a:xfrm>
            <a:off x="661229" y="1629089"/>
            <a:ext cx="3198070" cy="36200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41BAF5-1553-4584-ACE7-23774D48A49D}"/>
              </a:ext>
            </a:extLst>
          </p:cNvPr>
          <p:cNvSpPr txBox="1"/>
          <p:nvPr/>
        </p:nvSpPr>
        <p:spPr>
          <a:xfrm>
            <a:off x="5661666" y="1738376"/>
            <a:ext cx="609452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spc="5" dirty="0">
                <a:latin typeface="Carlito"/>
                <a:cs typeface="Carlito"/>
              </a:rPr>
              <a:t>The </a:t>
            </a:r>
            <a:r>
              <a:rPr lang="en-US" sz="4000" b="1" u="sng" spc="5" dirty="0">
                <a:solidFill>
                  <a:srgbClr val="C00000"/>
                </a:solidFill>
                <a:latin typeface="Carlito"/>
                <a:cs typeface="Carlito"/>
              </a:rPr>
              <a:t>Positive aspects</a:t>
            </a:r>
          </a:p>
          <a:p>
            <a:pPr marL="0" indent="0">
              <a:buNone/>
            </a:pPr>
            <a:r>
              <a:rPr lang="en-US" sz="4000" spc="5" dirty="0">
                <a:latin typeface="Carlito"/>
                <a:cs typeface="Carlito"/>
              </a:rPr>
              <a:t>of </a:t>
            </a:r>
            <a:r>
              <a:rPr lang="en-US" sz="4000" spc="-5" dirty="0">
                <a:latin typeface="Carlito"/>
                <a:cs typeface="Carlito"/>
              </a:rPr>
              <a:t>anger </a:t>
            </a:r>
            <a:r>
              <a:rPr lang="en-US" sz="4000" dirty="0">
                <a:latin typeface="Carlito"/>
                <a:cs typeface="Carlito"/>
              </a:rPr>
              <a:t>are that  you </a:t>
            </a:r>
            <a:r>
              <a:rPr lang="en-US" sz="4000" spc="-5" dirty="0">
                <a:latin typeface="Carlito"/>
                <a:cs typeface="Carlito"/>
              </a:rPr>
              <a:t>have </a:t>
            </a:r>
            <a:r>
              <a:rPr lang="en-US" sz="4000" spc="-5" dirty="0">
                <a:solidFill>
                  <a:srgbClr val="C00000"/>
                </a:solidFill>
                <a:latin typeface="Carlito"/>
                <a:cs typeface="Carlito"/>
              </a:rPr>
              <a:t>increased  energy, </a:t>
            </a:r>
            <a:r>
              <a:rPr lang="en-US" sz="4000" dirty="0">
                <a:solidFill>
                  <a:srgbClr val="C00000"/>
                </a:solidFill>
                <a:latin typeface="Carlito"/>
                <a:cs typeface="Carlito"/>
              </a:rPr>
              <a:t>are able to  communicate </a:t>
            </a:r>
            <a:r>
              <a:rPr lang="en-US" sz="4000" spc="-5" dirty="0">
                <a:solidFill>
                  <a:srgbClr val="C00000"/>
                </a:solidFill>
                <a:latin typeface="Carlito"/>
                <a:cs typeface="Carlito"/>
              </a:rPr>
              <a:t>your  feelings, </a:t>
            </a:r>
            <a:r>
              <a:rPr lang="en-US" sz="4000" dirty="0">
                <a:solidFill>
                  <a:srgbClr val="C00000"/>
                </a:solidFill>
                <a:latin typeface="Carlito"/>
                <a:cs typeface="Carlito"/>
              </a:rPr>
              <a:t>able </a:t>
            </a:r>
            <a:r>
              <a:rPr lang="en-US" sz="4000" spc="5" dirty="0">
                <a:solidFill>
                  <a:srgbClr val="C00000"/>
                </a:solidFill>
                <a:latin typeface="Carlito"/>
                <a:cs typeface="Carlito"/>
              </a:rPr>
              <a:t>to  </a:t>
            </a:r>
            <a:r>
              <a:rPr lang="en-US" sz="4000" dirty="0">
                <a:solidFill>
                  <a:srgbClr val="C00000"/>
                </a:solidFill>
                <a:latin typeface="Carlito"/>
                <a:cs typeface="Carlito"/>
              </a:rPr>
              <a:t>solve </a:t>
            </a:r>
            <a:r>
              <a:rPr lang="en-US" sz="4000" spc="-5" dirty="0">
                <a:solidFill>
                  <a:srgbClr val="C00000"/>
                </a:solidFill>
                <a:latin typeface="Carlito"/>
                <a:cs typeface="Carlito"/>
              </a:rPr>
              <a:t>your</a:t>
            </a:r>
            <a:r>
              <a:rPr lang="en-US" sz="4000" spc="-6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lang="en-US" sz="4000" spc="-5" dirty="0">
                <a:solidFill>
                  <a:srgbClr val="C00000"/>
                </a:solidFill>
                <a:latin typeface="Carlito"/>
                <a:cs typeface="Carlito"/>
              </a:rPr>
              <a:t>problems  </a:t>
            </a:r>
            <a:r>
              <a:rPr lang="en-US" sz="4000" dirty="0">
                <a:solidFill>
                  <a:srgbClr val="C00000"/>
                </a:solidFill>
                <a:latin typeface="Carlito"/>
                <a:cs typeface="Carlito"/>
              </a:rPr>
              <a:t>and can take charge  </a:t>
            </a:r>
            <a:r>
              <a:rPr lang="en-US" sz="4000" spc="5" dirty="0">
                <a:solidFill>
                  <a:srgbClr val="C00000"/>
                </a:solidFill>
                <a:latin typeface="Carlito"/>
                <a:cs typeface="Carlito"/>
              </a:rPr>
              <a:t>of </a:t>
            </a:r>
            <a:r>
              <a:rPr lang="en-US" sz="4000" dirty="0">
                <a:solidFill>
                  <a:srgbClr val="C00000"/>
                </a:solidFill>
                <a:latin typeface="Carlito"/>
                <a:cs typeface="Carlito"/>
              </a:rPr>
              <a:t>the situation.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60398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7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3" name="Picture 3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C814066-DB55-4452-BA70-FF1A9ED084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" r="8103"/>
          <a:stretch/>
        </p:blipFill>
        <p:spPr>
          <a:xfrm>
            <a:off x="661229" y="1629089"/>
            <a:ext cx="3198070" cy="36200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802FC3-5262-42AD-A71C-1CD50586F092}"/>
              </a:ext>
            </a:extLst>
          </p:cNvPr>
          <p:cNvSpPr txBox="1"/>
          <p:nvPr/>
        </p:nvSpPr>
        <p:spPr>
          <a:xfrm>
            <a:off x="3596843" y="738619"/>
            <a:ext cx="7781528" cy="7440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75230">
              <a:lnSpc>
                <a:spcPct val="100000"/>
              </a:lnSpc>
            </a:pPr>
            <a:r>
              <a:rPr lang="en-US" sz="4000" spc="5" dirty="0">
                <a:latin typeface="Carlito"/>
                <a:cs typeface="Carlito"/>
              </a:rPr>
              <a:t>The </a:t>
            </a:r>
            <a:r>
              <a:rPr lang="en-US" sz="4000" b="1" u="sng" spc="5" dirty="0">
                <a:solidFill>
                  <a:srgbClr val="C00000"/>
                </a:solidFill>
                <a:latin typeface="Carlito"/>
                <a:cs typeface="Carlito"/>
              </a:rPr>
              <a:t>Negative aspects </a:t>
            </a:r>
            <a:r>
              <a:rPr lang="en-US" sz="4000" spc="-5" dirty="0">
                <a:latin typeface="Carlito"/>
                <a:cs typeface="Carlito"/>
              </a:rPr>
              <a:t>of anger are that </a:t>
            </a:r>
            <a:r>
              <a:rPr lang="en-US" sz="4000" dirty="0">
                <a:latin typeface="Carlito"/>
                <a:cs typeface="Carlito"/>
              </a:rPr>
              <a:t>can </a:t>
            </a:r>
            <a:r>
              <a:rPr lang="en-US" sz="4000" spc="-5" dirty="0">
                <a:latin typeface="Carlito"/>
                <a:cs typeface="Carlito"/>
              </a:rPr>
              <a:t>have</a:t>
            </a:r>
            <a:r>
              <a:rPr lang="en-US" sz="4000" spc="-10" dirty="0">
                <a:latin typeface="Carlito"/>
                <a:cs typeface="Carlito"/>
              </a:rPr>
              <a:t> </a:t>
            </a:r>
            <a:r>
              <a:rPr lang="en-US" sz="4000" spc="-5" dirty="0">
                <a:solidFill>
                  <a:srgbClr val="C00000"/>
                </a:solidFill>
                <a:latin typeface="Carlito"/>
                <a:cs typeface="Carlito"/>
              </a:rPr>
              <a:t>disruption</a:t>
            </a:r>
            <a:endParaRPr lang="en-US" sz="4000" dirty="0">
              <a:solidFill>
                <a:srgbClr val="C00000"/>
              </a:solidFill>
              <a:latin typeface="Carlito"/>
              <a:cs typeface="Carlito"/>
            </a:endParaRPr>
          </a:p>
          <a:p>
            <a:pPr marL="2475230" marR="17780">
              <a:lnSpc>
                <a:spcPct val="100000"/>
              </a:lnSpc>
              <a:spcBef>
                <a:spcPts val="10"/>
              </a:spcBef>
            </a:pPr>
            <a:r>
              <a:rPr lang="en-US" sz="4000" spc="-5" dirty="0">
                <a:solidFill>
                  <a:srgbClr val="C00000"/>
                </a:solidFill>
                <a:latin typeface="Carlito"/>
                <a:cs typeface="Carlito"/>
              </a:rPr>
              <a:t>of your thinking,  unnecessarily </a:t>
            </a:r>
            <a:r>
              <a:rPr lang="en-US" sz="4000" dirty="0">
                <a:solidFill>
                  <a:srgbClr val="C00000"/>
                </a:solidFill>
                <a:latin typeface="Carlito"/>
                <a:cs typeface="Carlito"/>
              </a:rPr>
              <a:t>defend  </a:t>
            </a:r>
            <a:r>
              <a:rPr lang="en-US" sz="4000" spc="-5" dirty="0">
                <a:solidFill>
                  <a:srgbClr val="C00000"/>
                </a:solidFill>
                <a:latin typeface="Carlito"/>
                <a:cs typeface="Carlito"/>
              </a:rPr>
              <a:t>yourself, become  aggressive and  </a:t>
            </a:r>
            <a:r>
              <a:rPr lang="en-US" sz="4000" dirty="0">
                <a:solidFill>
                  <a:srgbClr val="C00000"/>
                </a:solidFill>
                <a:latin typeface="Carlito"/>
                <a:cs typeface="Carlito"/>
              </a:rPr>
              <a:t>become </a:t>
            </a:r>
            <a:r>
              <a:rPr lang="en-US" sz="4000" spc="-5" dirty="0">
                <a:solidFill>
                  <a:srgbClr val="C00000"/>
                </a:solidFill>
                <a:latin typeface="Carlito"/>
                <a:cs typeface="Carlito"/>
              </a:rPr>
              <a:t>known </a:t>
            </a:r>
            <a:r>
              <a:rPr lang="en-US" sz="4000" dirty="0">
                <a:solidFill>
                  <a:srgbClr val="C00000"/>
                </a:solidFill>
                <a:latin typeface="Carlito"/>
                <a:cs typeface="Carlito"/>
              </a:rPr>
              <a:t>as</a:t>
            </a:r>
            <a:r>
              <a:rPr lang="en-US" sz="4000" spc="-7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lang="en-US" sz="4000" spc="-5" dirty="0">
                <a:solidFill>
                  <a:srgbClr val="C00000"/>
                </a:solidFill>
                <a:latin typeface="Carlito"/>
                <a:cs typeface="Carlito"/>
              </a:rPr>
              <a:t>an</a:t>
            </a:r>
            <a:endParaRPr lang="en-US" sz="4000" dirty="0">
              <a:solidFill>
                <a:srgbClr val="C00000"/>
              </a:solidFill>
              <a:latin typeface="Carlito"/>
              <a:cs typeface="Carlito"/>
            </a:endParaRPr>
          </a:p>
          <a:p>
            <a:pPr marL="2475230">
              <a:lnSpc>
                <a:spcPct val="100000"/>
              </a:lnSpc>
              <a:spcBef>
                <a:spcPts val="200"/>
              </a:spcBef>
            </a:pPr>
            <a:r>
              <a:rPr lang="en-US" sz="4000" spc="-5" dirty="0">
                <a:solidFill>
                  <a:srgbClr val="C00000"/>
                </a:solidFill>
                <a:latin typeface="Carlito"/>
                <a:cs typeface="Carlito"/>
              </a:rPr>
              <a:t>angry person.</a:t>
            </a:r>
            <a:endParaRPr lang="en-US" sz="4000" dirty="0">
              <a:solidFill>
                <a:srgbClr val="C00000"/>
              </a:solidFill>
              <a:latin typeface="Carlito"/>
              <a:cs typeface="Carlito"/>
            </a:endParaRPr>
          </a:p>
          <a:p>
            <a:pPr marL="2475230">
              <a:lnSpc>
                <a:spcPts val="4340"/>
              </a:lnSpc>
            </a:pPr>
            <a:endParaRPr lang="en-US" sz="4000" dirty="0">
              <a:latin typeface="Carlito"/>
              <a:cs typeface="Carlito"/>
            </a:endParaRPr>
          </a:p>
          <a:p>
            <a:pPr marL="0" indent="0">
              <a:buNone/>
            </a:pPr>
            <a:endParaRPr lang="en-US" sz="4000" spc="5" dirty="0">
              <a:latin typeface="Carlito"/>
              <a:cs typeface="Carlito"/>
            </a:endParaRPr>
          </a:p>
          <a:p>
            <a:pPr marL="0" indent="0">
              <a:buNone/>
            </a:pPr>
            <a:endParaRPr lang="en-US" sz="4000" spc="5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761214485"/>
      </p:ext>
    </p:ext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5A605-50F9-4C3B-A450-63C9D21D8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22" y="924640"/>
            <a:ext cx="3084758" cy="29028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Creative Anger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A19A3F5-314C-46CC-8695-7C6BFCACF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41664" y="73152"/>
            <a:ext cx="1178966" cy="232963"/>
            <a:chOff x="7763256" y="73152"/>
            <a:chExt cx="1178966" cy="232963"/>
          </a:xfrm>
        </p:grpSpPr>
        <p:sp>
          <p:nvSpPr>
            <p:cNvPr id="87" name="Rectangle 64">
              <a:extLst>
                <a:ext uri="{FF2B5EF4-FFF2-40B4-BE49-F238E27FC236}">
                  <a16:creationId xmlns:a16="http://schemas.microsoft.com/office/drawing/2014/main" id="{278F674D-D76D-4798-B032-C8B53BB24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6">
              <a:extLst>
                <a:ext uri="{FF2B5EF4-FFF2-40B4-BE49-F238E27FC236}">
                  <a16:creationId xmlns:a16="http://schemas.microsoft.com/office/drawing/2014/main" id="{93C95A67-CFD6-49FD-BAAA-A697C0CD3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4">
              <a:extLst>
                <a:ext uri="{FF2B5EF4-FFF2-40B4-BE49-F238E27FC236}">
                  <a16:creationId xmlns:a16="http://schemas.microsoft.com/office/drawing/2014/main" id="{182CC514-9A22-43DC-9B8B-274A1BA4F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6">
              <a:extLst>
                <a:ext uri="{FF2B5EF4-FFF2-40B4-BE49-F238E27FC236}">
                  <a16:creationId xmlns:a16="http://schemas.microsoft.com/office/drawing/2014/main" id="{C5736E08-B988-4CC3-A244-9E5F806B4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4">
              <a:extLst>
                <a:ext uri="{FF2B5EF4-FFF2-40B4-BE49-F238E27FC236}">
                  <a16:creationId xmlns:a16="http://schemas.microsoft.com/office/drawing/2014/main" id="{B2938EAC-3109-4B44-9E80-A9A7D99F1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6">
              <a:extLst>
                <a:ext uri="{FF2B5EF4-FFF2-40B4-BE49-F238E27FC236}">
                  <a16:creationId xmlns:a16="http://schemas.microsoft.com/office/drawing/2014/main" id="{E10B9525-3F05-4446-8486-E44910EE6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4">
              <a:extLst>
                <a:ext uri="{FF2B5EF4-FFF2-40B4-BE49-F238E27FC236}">
                  <a16:creationId xmlns:a16="http://schemas.microsoft.com/office/drawing/2014/main" id="{F93E511D-E6DC-4D13-976A-0110E165A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6">
              <a:extLst>
                <a:ext uri="{FF2B5EF4-FFF2-40B4-BE49-F238E27FC236}">
                  <a16:creationId xmlns:a16="http://schemas.microsoft.com/office/drawing/2014/main" id="{85684F25-E83E-4E6D-AD9A-B9BDDB0E7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4">
              <a:extLst>
                <a:ext uri="{FF2B5EF4-FFF2-40B4-BE49-F238E27FC236}">
                  <a16:creationId xmlns:a16="http://schemas.microsoft.com/office/drawing/2014/main" id="{118B2579-8426-416F-8744-D7EB91511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6">
              <a:extLst>
                <a:ext uri="{FF2B5EF4-FFF2-40B4-BE49-F238E27FC236}">
                  <a16:creationId xmlns:a16="http://schemas.microsoft.com/office/drawing/2014/main" id="{5B4CB9E6-5FA1-4665-888E-BEBD41CC8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4">
              <a:extLst>
                <a:ext uri="{FF2B5EF4-FFF2-40B4-BE49-F238E27FC236}">
                  <a16:creationId xmlns:a16="http://schemas.microsoft.com/office/drawing/2014/main" id="{5095E589-7E16-4865-B076-8C04BA65A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6">
              <a:extLst>
                <a:ext uri="{FF2B5EF4-FFF2-40B4-BE49-F238E27FC236}">
                  <a16:creationId xmlns:a16="http://schemas.microsoft.com/office/drawing/2014/main" id="{6D0546CB-725B-4586-BEDD-A8E1DA496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4">
              <a:extLst>
                <a:ext uri="{FF2B5EF4-FFF2-40B4-BE49-F238E27FC236}">
                  <a16:creationId xmlns:a16="http://schemas.microsoft.com/office/drawing/2014/main" id="{AB5EE017-5E43-4AB4-BF17-C2150694C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6">
              <a:extLst>
                <a:ext uri="{FF2B5EF4-FFF2-40B4-BE49-F238E27FC236}">
                  <a16:creationId xmlns:a16="http://schemas.microsoft.com/office/drawing/2014/main" id="{456BFE42-FE3E-4763-A6E8-BC9C34C10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4">
              <a:extLst>
                <a:ext uri="{FF2B5EF4-FFF2-40B4-BE49-F238E27FC236}">
                  <a16:creationId xmlns:a16="http://schemas.microsoft.com/office/drawing/2014/main" id="{A395DBA0-7465-4857-B1C8-CB25971B0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66">
              <a:extLst>
                <a:ext uri="{FF2B5EF4-FFF2-40B4-BE49-F238E27FC236}">
                  <a16:creationId xmlns:a16="http://schemas.microsoft.com/office/drawing/2014/main" id="{BC8EB897-B7B1-4BAD-AB7C-A40DE6F4B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64">
              <a:extLst>
                <a:ext uri="{FF2B5EF4-FFF2-40B4-BE49-F238E27FC236}">
                  <a16:creationId xmlns:a16="http://schemas.microsoft.com/office/drawing/2014/main" id="{4664B19C-7F4F-4092-ADCA-581CE08E1A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66">
              <a:extLst>
                <a:ext uri="{FF2B5EF4-FFF2-40B4-BE49-F238E27FC236}">
                  <a16:creationId xmlns:a16="http://schemas.microsoft.com/office/drawing/2014/main" id="{1841D5A7-F7A1-4A43-834B-F6DF2B0E2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64">
              <a:extLst>
                <a:ext uri="{FF2B5EF4-FFF2-40B4-BE49-F238E27FC236}">
                  <a16:creationId xmlns:a16="http://schemas.microsoft.com/office/drawing/2014/main" id="{07387B72-31EA-4F4A-8CAD-2132C333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66">
              <a:extLst>
                <a:ext uri="{FF2B5EF4-FFF2-40B4-BE49-F238E27FC236}">
                  <a16:creationId xmlns:a16="http://schemas.microsoft.com/office/drawing/2014/main" id="{99841BC6-D90A-4F47-B7B0-21B4DEA249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9E4CA003-4373-4B74-8EA2-DA13DD7087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6" r="18356" b="-1"/>
          <a:stretch/>
        </p:blipFill>
        <p:spPr>
          <a:xfrm>
            <a:off x="8038574" y="537972"/>
            <a:ext cx="3919228" cy="5522976"/>
          </a:xfrm>
          <a:prstGeom prst="rect">
            <a:avLst/>
          </a:prstGeom>
        </p:spPr>
      </p:pic>
      <p:pic>
        <p:nvPicPr>
          <p:cNvPr id="5" name="Picture 4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10EBD65A-18BF-412D-9805-0370EBD42C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891"/>
          <a:stretch/>
        </p:blipFill>
        <p:spPr>
          <a:xfrm>
            <a:off x="3884649" y="537972"/>
            <a:ext cx="3922776" cy="5522976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27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98D78-11C5-4168-82C9-2502FDAFA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9" y="1152915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en-US" sz="8000" dirty="0">
                <a:solidFill>
                  <a:srgbClr val="C00000"/>
                </a:solidFill>
              </a:rPr>
              <a:t>Time Management</a:t>
            </a:r>
            <a:r>
              <a:rPr lang="en-US" sz="8000" dirty="0"/>
              <a:t> </a:t>
            </a:r>
            <a:br>
              <a:rPr lang="en-US" sz="8000" dirty="0"/>
            </a:br>
            <a:r>
              <a:rPr lang="en-US" sz="8000" dirty="0"/>
              <a:t>&amp; Anger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323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98D78-11C5-4168-82C9-2502FDAFA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en-US" sz="8000" dirty="0">
                <a:solidFill>
                  <a:srgbClr val="C00000"/>
                </a:solidFill>
              </a:rPr>
              <a:t>Life Management </a:t>
            </a:r>
            <a:br>
              <a:rPr lang="en-US" sz="8000" dirty="0"/>
            </a:br>
            <a:r>
              <a:rPr lang="en-US" sz="8000" dirty="0"/>
              <a:t>&amp; Anger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710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98D78-11C5-4168-82C9-2502FDAFA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en-US" sz="8000" dirty="0"/>
              <a:t>Reaction vs </a:t>
            </a:r>
            <a:r>
              <a:rPr lang="en-US" sz="8000" dirty="0">
                <a:solidFill>
                  <a:srgbClr val="C00000"/>
                </a:solidFill>
              </a:rPr>
              <a:t>Response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895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Picture 13" descr="A picture containing person&#10;&#10;Description automatically generated">
            <a:extLst>
              <a:ext uri="{FF2B5EF4-FFF2-40B4-BE49-F238E27FC236}">
                <a16:creationId xmlns:a16="http://schemas.microsoft.com/office/drawing/2014/main" id="{964C2C28-CB02-4C18-A150-B4C16BC07C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8242"/>
          <a:stretch/>
        </p:blipFill>
        <p:spPr>
          <a:xfrm>
            <a:off x="198739" y="171717"/>
            <a:ext cx="5804105" cy="3167426"/>
          </a:xfrm>
          <a:prstGeom prst="rect">
            <a:avLst/>
          </a:prstGeom>
        </p:spPr>
      </p:pic>
      <p:pic>
        <p:nvPicPr>
          <p:cNvPr id="8" name="Picture 7" descr="A doctor talking to a patient&#10;&#10;Description automatically generated with medium confidence">
            <a:extLst>
              <a:ext uri="{FF2B5EF4-FFF2-40B4-BE49-F238E27FC236}">
                <a16:creationId xmlns:a16="http://schemas.microsoft.com/office/drawing/2014/main" id="{0A602370-5AF0-4B8C-BCD0-22901975AD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" r="2" b="25760"/>
          <a:stretch/>
        </p:blipFill>
        <p:spPr>
          <a:xfrm>
            <a:off x="6195373" y="171717"/>
            <a:ext cx="5797883" cy="3167426"/>
          </a:xfrm>
          <a:prstGeom prst="rect">
            <a:avLst/>
          </a:prstGeom>
        </p:spPr>
      </p:pic>
      <p:pic>
        <p:nvPicPr>
          <p:cNvPr id="11" name="Picture 10" descr="A group of people sitting together&#10;&#10;Description automatically generated with low confidence">
            <a:extLst>
              <a:ext uri="{FF2B5EF4-FFF2-40B4-BE49-F238E27FC236}">
                <a16:creationId xmlns:a16="http://schemas.microsoft.com/office/drawing/2014/main" id="{39A08D74-A511-4E67-8E58-8525E17B0C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6" r="-2" b="25390"/>
          <a:stretch/>
        </p:blipFill>
        <p:spPr>
          <a:xfrm>
            <a:off x="6182934" y="3614108"/>
            <a:ext cx="5804105" cy="2789948"/>
          </a:xfrm>
          <a:prstGeom prst="rect">
            <a:avLst/>
          </a:prstGeom>
        </p:spPr>
      </p:pic>
      <p:pic>
        <p:nvPicPr>
          <p:cNvPr id="9" name="Picture 8" descr="A person whispering to a person&#10;&#10;Description automatically generated with low confidence">
            <a:extLst>
              <a:ext uri="{FF2B5EF4-FFF2-40B4-BE49-F238E27FC236}">
                <a16:creationId xmlns:a16="http://schemas.microsoft.com/office/drawing/2014/main" id="{B5F666D4-FF46-4D12-8CEC-C9B1E12E43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7" r="2" b="22416"/>
          <a:stretch/>
        </p:blipFill>
        <p:spPr>
          <a:xfrm>
            <a:off x="204961" y="3614108"/>
            <a:ext cx="5797883" cy="27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16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415FA-105D-E482-ABD1-810A7060E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2635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     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Reaction                    Response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7049E-1534-BB41-799F-9EDE8A7AB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224"/>
            <a:ext cx="4291584" cy="4667249"/>
          </a:xfrm>
        </p:spPr>
        <p:txBody>
          <a:bodyPr>
            <a:normAutofit/>
          </a:bodyPr>
          <a:lstStyle/>
          <a:p>
            <a:r>
              <a:rPr lang="en-US" sz="3600" dirty="0"/>
              <a:t>An immediate and emotional reply </a:t>
            </a:r>
          </a:p>
          <a:p>
            <a:r>
              <a:rPr lang="en-US" sz="3600" dirty="0"/>
              <a:t>All about self preservation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D31895-31B5-D52F-8E04-58B6C42B5D9D}"/>
              </a:ext>
            </a:extLst>
          </p:cNvPr>
          <p:cNvSpPr txBox="1">
            <a:spLocks/>
          </p:cNvSpPr>
          <p:nvPr/>
        </p:nvSpPr>
        <p:spPr>
          <a:xfrm>
            <a:off x="6367272" y="1927225"/>
            <a:ext cx="5215128" cy="4667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dirty="0"/>
              <a:t>You evacuate the situation and slow down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Maintains self control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EFC63C-D8AA-7722-D948-4917F33600F3}"/>
              </a:ext>
            </a:extLst>
          </p:cNvPr>
          <p:cNvSpPr txBox="1"/>
          <p:nvPr/>
        </p:nvSpPr>
        <p:spPr>
          <a:xfrm>
            <a:off x="848868" y="4260848"/>
            <a:ext cx="42809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Comes from a place of fear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Short term outlook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A037F1-C1BE-B8CD-CE41-20DBFCD031E0}"/>
              </a:ext>
            </a:extLst>
          </p:cNvPr>
          <p:cNvSpPr txBox="1"/>
          <p:nvPr/>
        </p:nvSpPr>
        <p:spPr>
          <a:xfrm>
            <a:off x="6367272" y="4102531"/>
            <a:ext cx="42809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Comes from a place of love and respect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Long term outlook</a:t>
            </a:r>
          </a:p>
        </p:txBody>
      </p:sp>
    </p:spTree>
    <p:extLst>
      <p:ext uri="{BB962C8B-B14F-4D97-AF65-F5344CB8AC3E}">
        <p14:creationId xmlns:p14="http://schemas.microsoft.com/office/powerpoint/2010/main" val="2387745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415FA-105D-E482-ABD1-810A7060E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2635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     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Reaction                    Response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7049E-1534-BB41-799F-9EDE8A7AB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304" y="1589088"/>
            <a:ext cx="4291584" cy="4667249"/>
          </a:xfrm>
        </p:spPr>
        <p:txBody>
          <a:bodyPr>
            <a:normAutofit/>
          </a:bodyPr>
          <a:lstStyle/>
          <a:p>
            <a:r>
              <a:rPr lang="en-US" sz="3600" dirty="0"/>
              <a:t>An immediate and   emotional reply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D31895-31B5-D52F-8E04-58B6C42B5D9D}"/>
              </a:ext>
            </a:extLst>
          </p:cNvPr>
          <p:cNvSpPr txBox="1">
            <a:spLocks/>
          </p:cNvSpPr>
          <p:nvPr/>
        </p:nvSpPr>
        <p:spPr>
          <a:xfrm>
            <a:off x="6367272" y="1589088"/>
            <a:ext cx="5215128" cy="4667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dirty="0"/>
              <a:t>You evacuate the situation and slow down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EFC63C-D8AA-7722-D948-4917F33600F3}"/>
              </a:ext>
            </a:extLst>
          </p:cNvPr>
          <p:cNvSpPr txBox="1"/>
          <p:nvPr/>
        </p:nvSpPr>
        <p:spPr>
          <a:xfrm>
            <a:off x="838200" y="4090138"/>
            <a:ext cx="42809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Comes from a place of fear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0599BD-8E8B-BC98-F9DC-9B172FA2D90E}"/>
              </a:ext>
            </a:extLst>
          </p:cNvPr>
          <p:cNvSpPr txBox="1"/>
          <p:nvPr/>
        </p:nvSpPr>
        <p:spPr>
          <a:xfrm>
            <a:off x="838200" y="5384130"/>
            <a:ext cx="42809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Short term outlook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BB8B8A-4908-5AAB-264F-DDC7F46F7423}"/>
              </a:ext>
            </a:extLst>
          </p:cNvPr>
          <p:cNvSpPr txBox="1"/>
          <p:nvPr/>
        </p:nvSpPr>
        <p:spPr>
          <a:xfrm>
            <a:off x="848868" y="2865523"/>
            <a:ext cx="33901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All about self preservation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AAF290-3E31-E06D-FFBA-4DFC16DCFA8A}"/>
              </a:ext>
            </a:extLst>
          </p:cNvPr>
          <p:cNvSpPr txBox="1"/>
          <p:nvPr/>
        </p:nvSpPr>
        <p:spPr>
          <a:xfrm>
            <a:off x="6367272" y="5342287"/>
            <a:ext cx="42809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Long term </a:t>
            </a:r>
          </a:p>
          <a:p>
            <a:r>
              <a:rPr lang="en-US" sz="3600" dirty="0"/>
              <a:t>     outlook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E11F05-F13D-5D04-88C5-94D56851B1ED}"/>
              </a:ext>
            </a:extLst>
          </p:cNvPr>
          <p:cNvSpPr txBox="1"/>
          <p:nvPr/>
        </p:nvSpPr>
        <p:spPr>
          <a:xfrm>
            <a:off x="6377940" y="2813703"/>
            <a:ext cx="33901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Maintain self control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DD5581-F1F4-5970-8AAE-F8871032B4FE}"/>
              </a:ext>
            </a:extLst>
          </p:cNvPr>
          <p:cNvSpPr txBox="1"/>
          <p:nvPr/>
        </p:nvSpPr>
        <p:spPr>
          <a:xfrm>
            <a:off x="6345936" y="4038318"/>
            <a:ext cx="50642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Comes from a place of love and respect</a:t>
            </a:r>
          </a:p>
        </p:txBody>
      </p:sp>
    </p:spTree>
    <p:extLst>
      <p:ext uri="{BB962C8B-B14F-4D97-AF65-F5344CB8AC3E}">
        <p14:creationId xmlns:p14="http://schemas.microsoft.com/office/powerpoint/2010/main" val="818575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98D78-11C5-4168-82C9-2502FDAFA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en-US" sz="8000" dirty="0"/>
              <a:t>Misplaced Anger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712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98D78-11C5-4168-82C9-2502FDAFA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en-US" sz="8000" dirty="0">
                <a:solidFill>
                  <a:srgbClr val="C00000"/>
                </a:solidFill>
              </a:rPr>
              <a:t>Intimacy</a:t>
            </a:r>
            <a:r>
              <a:rPr lang="en-US" sz="8000" dirty="0"/>
              <a:t> &amp; Anger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626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98D78-11C5-4168-82C9-2502FDAFA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9" y="1043230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Freedom in bonding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334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98D78-11C5-4168-82C9-2502FDAFA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9" y="1043230"/>
            <a:ext cx="11223504" cy="2967208"/>
          </a:xfrm>
        </p:spPr>
        <p:txBody>
          <a:bodyPr>
            <a:normAutofit/>
          </a:bodyPr>
          <a:lstStyle/>
          <a:p>
            <a:pPr algn="l"/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Multiple emotional bonds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581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98D78-11C5-4168-82C9-2502FDAFA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en-US" sz="8000" dirty="0">
                <a:solidFill>
                  <a:srgbClr val="C00000"/>
                </a:solidFill>
              </a:rPr>
              <a:t>Fantasy</a:t>
            </a:r>
            <a:r>
              <a:rPr lang="en-US" sz="8000" dirty="0"/>
              <a:t> &amp; Anger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952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98D78-11C5-4168-82C9-2502FDAFA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en-US" sz="8000" dirty="0"/>
              <a:t>Anger &amp; </a:t>
            </a:r>
            <a:r>
              <a:rPr lang="en-US" sz="8000" dirty="0">
                <a:solidFill>
                  <a:srgbClr val="C00000"/>
                </a:solidFill>
              </a:rPr>
              <a:t>Domestic Violence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270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98D78-11C5-4168-82C9-2502FDAFA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en-US" sz="8000" dirty="0"/>
              <a:t>Anger In </a:t>
            </a:r>
            <a:r>
              <a:rPr lang="en-US" sz="8000" dirty="0">
                <a:solidFill>
                  <a:srgbClr val="C00000"/>
                </a:solidFill>
              </a:rPr>
              <a:t>Married Life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785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98D78-11C5-4168-82C9-2502FDAFA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en-US" sz="8000" dirty="0"/>
              <a:t>Anger &amp; </a:t>
            </a:r>
            <a:r>
              <a:rPr lang="en-US" sz="8000" dirty="0">
                <a:solidFill>
                  <a:srgbClr val="C00000"/>
                </a:solidFill>
              </a:rPr>
              <a:t>Human Rights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70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5A27E-73FB-45FF-A4D6-0B3AA50DD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13" y="1299126"/>
            <a:ext cx="10515600" cy="1325563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ANGER….</a:t>
            </a:r>
            <a:r>
              <a:rPr lang="en-US" sz="6600" i="1" dirty="0">
                <a:solidFill>
                  <a:srgbClr val="FFFFFF"/>
                </a:solidFill>
                <a:latin typeface="Carlito"/>
                <a:cs typeface="Carlito"/>
              </a:rPr>
              <a:t> basic </a:t>
            </a:r>
            <a:r>
              <a:rPr lang="en-US" sz="6600" i="1" spc="-5" dirty="0">
                <a:solidFill>
                  <a:srgbClr val="FFFFFF"/>
                </a:solidFill>
                <a:latin typeface="Carlito"/>
                <a:cs typeface="Carlito"/>
              </a:rPr>
              <a:t>human emotion  that is experienced </a:t>
            </a:r>
            <a:r>
              <a:rPr lang="en-US" sz="6600" i="1" dirty="0">
                <a:solidFill>
                  <a:srgbClr val="FFFFFF"/>
                </a:solidFill>
                <a:latin typeface="Carlito"/>
                <a:cs typeface="Carlito"/>
              </a:rPr>
              <a:t>by all</a:t>
            </a:r>
            <a:r>
              <a:rPr lang="en-US" sz="6600" i="1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lang="en-US" sz="6600" i="1" spc="-5" dirty="0">
                <a:solidFill>
                  <a:srgbClr val="FFFFFF"/>
                </a:solidFill>
                <a:latin typeface="Carlito"/>
                <a:cs typeface="Carlito"/>
              </a:rPr>
              <a:t>people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493E5E-5634-4149-9653-BD282FF8FEA2}"/>
              </a:ext>
            </a:extLst>
          </p:cNvPr>
          <p:cNvSpPr txBox="1"/>
          <p:nvPr/>
        </p:nvSpPr>
        <p:spPr>
          <a:xfrm>
            <a:off x="555585" y="1961908"/>
            <a:ext cx="98617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Basic Human emotion , Experienced by all.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Triggered by an emotional hurt.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spc="-5" dirty="0">
                <a:latin typeface="Carlito"/>
                <a:cs typeface="Carlito"/>
              </a:rPr>
              <a:t>Completely </a:t>
            </a:r>
            <a:r>
              <a:rPr lang="en-US" sz="3200" spc="-10" dirty="0">
                <a:latin typeface="Carlito"/>
                <a:cs typeface="Carlito"/>
              </a:rPr>
              <a:t>normal,  usually healthy emotion.  </a:t>
            </a:r>
            <a:r>
              <a:rPr lang="en-US" sz="3200" spc="-5" dirty="0">
                <a:latin typeface="Carlito"/>
                <a:cs typeface="Carlito"/>
              </a:rPr>
              <a:t>But </a:t>
            </a:r>
            <a:r>
              <a:rPr lang="en-US" sz="3200" spc="-10" dirty="0">
                <a:latin typeface="Carlito"/>
                <a:cs typeface="Carlito"/>
              </a:rPr>
              <a:t>when </a:t>
            </a:r>
            <a:r>
              <a:rPr lang="en-US" sz="3200" spc="-5" dirty="0">
                <a:latin typeface="Carlito"/>
                <a:cs typeface="Carlito"/>
              </a:rPr>
              <a:t>it gets </a:t>
            </a:r>
            <a:r>
              <a:rPr lang="en-US" sz="3200" spc="-10" dirty="0">
                <a:latin typeface="Carlito"/>
                <a:cs typeface="Carlito"/>
              </a:rPr>
              <a:t>out </a:t>
            </a:r>
            <a:r>
              <a:rPr lang="en-US" sz="3200" spc="-5" dirty="0">
                <a:latin typeface="Carlito"/>
                <a:cs typeface="Carlito"/>
              </a:rPr>
              <a:t>of control  and </a:t>
            </a:r>
            <a:r>
              <a:rPr lang="en-US" sz="3200" spc="-10" dirty="0">
                <a:latin typeface="Carlito"/>
                <a:cs typeface="Carlito"/>
              </a:rPr>
              <a:t>turns </a:t>
            </a:r>
            <a:r>
              <a:rPr lang="en-US" sz="3200" spc="-5" dirty="0">
                <a:latin typeface="Carlito"/>
                <a:cs typeface="Carlito"/>
              </a:rPr>
              <a:t>destructive it affects the quality of life.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11983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98D78-11C5-4168-82C9-2502FDAFA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Anger</a:t>
            </a:r>
            <a:r>
              <a:rPr lang="en-US" dirty="0"/>
              <a:t> is a kind of </a:t>
            </a:r>
            <a:r>
              <a:rPr lang="en-US" b="1" dirty="0"/>
              <a:t>Fear in Anticipation.</a:t>
            </a:r>
            <a:br>
              <a:rPr lang="en-US" b="1" dirty="0"/>
            </a:br>
            <a:br>
              <a:rPr lang="en-US" dirty="0"/>
            </a:br>
            <a:r>
              <a:rPr lang="en-US" b="1" dirty="0">
                <a:solidFill>
                  <a:srgbClr val="C00000"/>
                </a:solidFill>
              </a:rPr>
              <a:t>Anger</a:t>
            </a:r>
            <a:r>
              <a:rPr lang="en-US" dirty="0"/>
              <a:t> Is </a:t>
            </a:r>
            <a:r>
              <a:rPr lang="en-US" b="1" dirty="0"/>
              <a:t>Active Sadness </a:t>
            </a:r>
            <a:r>
              <a:rPr lang="en-US" dirty="0"/>
              <a:t>and </a:t>
            </a:r>
            <a:r>
              <a:rPr lang="en-US" b="1" dirty="0">
                <a:solidFill>
                  <a:srgbClr val="C00000"/>
                </a:solidFill>
              </a:rPr>
              <a:t>Sadness</a:t>
            </a:r>
            <a:r>
              <a:rPr lang="en-US" dirty="0"/>
              <a:t> is a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Passive Anger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8228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F129D045-BAED-468B-8485-F28EC13BFE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1" r="1561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D78B9-9ADF-4B0C-8BDB-C68237AA75F1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32512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/>
              <a:t>A Matchstick has a head but not a brain.</a:t>
            </a:r>
          </a:p>
        </p:txBody>
      </p:sp>
    </p:spTree>
    <p:extLst>
      <p:ext uri="{BB962C8B-B14F-4D97-AF65-F5344CB8AC3E}">
        <p14:creationId xmlns:p14="http://schemas.microsoft.com/office/powerpoint/2010/main" val="1116181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98D78-11C5-4168-82C9-2502FDAFA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en-US" sz="8000"/>
              <a:t>Conquer your Anger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926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98D78-11C5-4168-82C9-2502FDAFA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7392" y="1725862"/>
            <a:ext cx="9144000" cy="2764028"/>
          </a:xfrm>
        </p:spPr>
        <p:txBody>
          <a:bodyPr anchor="ctr">
            <a:no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Everyone has the right to be wrong.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6182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98D78-11C5-4168-82C9-2502FDAFA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7392" y="1725862"/>
            <a:ext cx="9144000" cy="2764028"/>
          </a:xfrm>
        </p:spPr>
        <p:txBody>
          <a:bodyPr anchor="ctr">
            <a:no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Permit people to be what they are in their perception.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008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98D78-11C5-4168-82C9-2502FDAFA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en-US" sz="8000" dirty="0"/>
              <a:t>Forgiving &amp; Forgetting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234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98D78-11C5-4168-82C9-2502FDAFA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en-US" sz="8000" dirty="0"/>
              <a:t>Anger &amp; </a:t>
            </a:r>
            <a:r>
              <a:rPr lang="en-US" sz="8000" dirty="0">
                <a:solidFill>
                  <a:srgbClr val="C00000"/>
                </a:solidFill>
              </a:rPr>
              <a:t>Inner Peace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956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98D78-11C5-4168-82C9-2502FDAFA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Accept yourself </a:t>
            </a:r>
            <a:r>
              <a:rPr lang="en-US" dirty="0"/>
              <a:t>as you are , </a:t>
            </a:r>
            <a:r>
              <a:rPr lang="en-US" dirty="0">
                <a:solidFill>
                  <a:srgbClr val="C00000"/>
                </a:solidFill>
              </a:rPr>
              <a:t>Accept others </a:t>
            </a:r>
            <a:r>
              <a:rPr lang="en-US" dirty="0"/>
              <a:t>as they are.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425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39246E-7A44-4324-BCDB-7091AF95E9F3}"/>
              </a:ext>
            </a:extLst>
          </p:cNvPr>
          <p:cNvSpPr txBox="1"/>
          <p:nvPr/>
        </p:nvSpPr>
        <p:spPr>
          <a:xfrm>
            <a:off x="5605489" y="1009932"/>
            <a:ext cx="6586491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EMOTIONAL FIRST AID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2400" dirty="0">
                <a:latin typeface="+mj-lt"/>
                <a:ea typeface="+mj-ea"/>
                <a:cs typeface="+mj-cs"/>
              </a:rPr>
            </a:b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E2E2B9-3D3B-41D4-9D62-B76012C44276}"/>
              </a:ext>
            </a:extLst>
          </p:cNvPr>
          <p:cNvSpPr txBox="1"/>
          <p:nvPr/>
        </p:nvSpPr>
        <p:spPr>
          <a:xfrm>
            <a:off x="6622781" y="2676525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/>
              <a:t>Prayer 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/>
              <a:t>Meditation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/>
              <a:t>Yoga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/>
              <a:t>Silence  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364C331-23FE-4367-ACAC-A7ACF93BB2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2" r="1611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4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6485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98D78-11C5-4168-82C9-2502FDAFA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64610"/>
            <a:ext cx="9144000" cy="2764028"/>
          </a:xfrm>
        </p:spPr>
        <p:txBody>
          <a:bodyPr anchor="ctr">
            <a:noAutofit/>
          </a:bodyPr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Control your anger </a:t>
            </a:r>
            <a:br>
              <a:rPr lang="en-US" dirty="0"/>
            </a:br>
            <a:r>
              <a:rPr lang="en-US" dirty="0"/>
              <a:t>before it controls you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BECAUSE…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907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39246E-7A44-4324-BCDB-7091AF95E9F3}"/>
              </a:ext>
            </a:extLst>
          </p:cNvPr>
          <p:cNvSpPr txBox="1"/>
          <p:nvPr/>
        </p:nvSpPr>
        <p:spPr>
          <a:xfrm>
            <a:off x="1819927" y="388909"/>
            <a:ext cx="855214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ANGER</a:t>
            </a:r>
          </a:p>
          <a:p>
            <a:pPr algn="ctr"/>
            <a:br>
              <a:rPr lang="en-US" sz="4000" dirty="0"/>
            </a:br>
            <a:r>
              <a:rPr lang="en-US" sz="4000" dirty="0"/>
              <a:t> Temporary madness </a:t>
            </a:r>
            <a:br>
              <a:rPr lang="en-US" sz="4000" dirty="0"/>
            </a:br>
            <a:endParaRPr lang="en-US" sz="4000" dirty="0"/>
          </a:p>
          <a:p>
            <a:pPr algn="ctr"/>
            <a:r>
              <a:rPr lang="en-US" sz="4000" dirty="0"/>
              <a:t> Losing Self Control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Helpless feeling 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Remote Control is with someone </a:t>
            </a:r>
          </a:p>
        </p:txBody>
      </p:sp>
    </p:spTree>
    <p:extLst>
      <p:ext uri="{BB962C8B-B14F-4D97-AF65-F5344CB8AC3E}">
        <p14:creationId xmlns:p14="http://schemas.microsoft.com/office/powerpoint/2010/main" val="270054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98D78-11C5-4168-82C9-2502FDAFA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Anger</a:t>
            </a:r>
            <a:r>
              <a:rPr lang="en-US" dirty="0"/>
              <a:t> is one letter short of </a:t>
            </a:r>
            <a:r>
              <a:rPr lang="en-US" dirty="0">
                <a:solidFill>
                  <a:srgbClr val="C00000"/>
                </a:solidFill>
              </a:rPr>
              <a:t>D-A-N-G-E-R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4466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98D78-11C5-4168-82C9-2502FDAFA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4025" y="1379633"/>
            <a:ext cx="9144000" cy="2764028"/>
          </a:xfrm>
        </p:spPr>
        <p:txBody>
          <a:bodyPr anchor="ctr">
            <a:no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LIVIING LIFE</a:t>
            </a:r>
            <a:br>
              <a:rPr lang="en-US" b="1" dirty="0">
                <a:solidFill>
                  <a:srgbClr val="C00000"/>
                </a:solidFill>
              </a:rPr>
            </a:br>
            <a:br>
              <a:rPr lang="en-US" b="1" dirty="0">
                <a:solidFill>
                  <a:srgbClr val="C00000"/>
                </a:solidFill>
              </a:rPr>
            </a:br>
            <a:r>
              <a:rPr lang="en-US" dirty="0"/>
              <a:t>Thoughts </a:t>
            </a:r>
            <a:br>
              <a:rPr lang="en-US" dirty="0"/>
            </a:br>
            <a:r>
              <a:rPr lang="en-US" dirty="0"/>
              <a:t>Feelings</a:t>
            </a:r>
            <a:br>
              <a:rPr lang="en-US" dirty="0"/>
            </a:br>
            <a:r>
              <a:rPr lang="en-US" dirty="0"/>
              <a:t>Actions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3440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98D78-11C5-4168-82C9-2502FDAFA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7392" y="1725862"/>
            <a:ext cx="9144000" cy="2764028"/>
          </a:xfrm>
        </p:spPr>
        <p:txBody>
          <a:bodyPr anchor="ctr">
            <a:no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Anger Management </a:t>
            </a:r>
            <a:r>
              <a:rPr lang="en-US" dirty="0"/>
              <a:t>is nothing but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Effective Self Management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1001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smiling&#10;&#10;Description automatically generated with medium confidence">
            <a:extLst>
              <a:ext uri="{FF2B5EF4-FFF2-40B4-BE49-F238E27FC236}">
                <a16:creationId xmlns:a16="http://schemas.microsoft.com/office/drawing/2014/main" id="{5AD32033-BFBF-48C2-9B44-DED514F977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8" r="1" b="21855"/>
          <a:stretch/>
        </p:blipFill>
        <p:spPr>
          <a:xfrm>
            <a:off x="329316" y="10"/>
            <a:ext cx="11862684" cy="68579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27253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98D78-11C5-4168-82C9-2502FDAFA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5213" y="1527724"/>
            <a:ext cx="9144000" cy="2764028"/>
          </a:xfrm>
        </p:spPr>
        <p:txBody>
          <a:bodyPr anchor="ctr">
            <a:noAutofit/>
          </a:bodyPr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        Anger</a:t>
            </a:r>
            <a:br>
              <a:rPr lang="en-US" b="1" dirty="0">
                <a:solidFill>
                  <a:srgbClr val="C00000"/>
                </a:solidFill>
              </a:rPr>
            </a:br>
            <a:br>
              <a:rPr lang="en-US" b="1" dirty="0"/>
            </a:br>
            <a:r>
              <a:rPr lang="en-US" dirty="0"/>
              <a:t>Right</a:t>
            </a:r>
            <a:r>
              <a:rPr lang="en-US" b="1" dirty="0"/>
              <a:t> degree </a:t>
            </a:r>
            <a:r>
              <a:rPr lang="en-US" dirty="0"/>
              <a:t>?</a:t>
            </a:r>
            <a:br>
              <a:rPr lang="en-US" b="1" dirty="0"/>
            </a:br>
            <a:r>
              <a:rPr lang="en-US" dirty="0"/>
              <a:t>With</a:t>
            </a:r>
            <a:r>
              <a:rPr lang="en-US" b="1" dirty="0"/>
              <a:t> </a:t>
            </a:r>
            <a:r>
              <a:rPr lang="en-US" dirty="0"/>
              <a:t>Right</a:t>
            </a:r>
            <a:r>
              <a:rPr lang="en-US" b="1" dirty="0"/>
              <a:t> person ?</a:t>
            </a:r>
            <a:br>
              <a:rPr lang="en-US" b="1" dirty="0"/>
            </a:br>
            <a:r>
              <a:rPr lang="en-US" dirty="0"/>
              <a:t>At</a:t>
            </a:r>
            <a:r>
              <a:rPr lang="en-US" b="1" dirty="0"/>
              <a:t> </a:t>
            </a:r>
            <a:r>
              <a:rPr lang="en-US" dirty="0"/>
              <a:t>Right</a:t>
            </a:r>
            <a:r>
              <a:rPr lang="en-US" b="1" dirty="0"/>
              <a:t> time </a:t>
            </a:r>
            <a:r>
              <a:rPr lang="en-US" dirty="0"/>
              <a:t>?</a:t>
            </a:r>
            <a:br>
              <a:rPr lang="en-US" b="1" dirty="0"/>
            </a:br>
            <a:r>
              <a:rPr lang="en-US" dirty="0"/>
              <a:t>At</a:t>
            </a:r>
            <a:r>
              <a:rPr lang="en-US" b="1" dirty="0"/>
              <a:t> </a:t>
            </a:r>
            <a:r>
              <a:rPr lang="en-US" dirty="0"/>
              <a:t>Right</a:t>
            </a:r>
            <a:r>
              <a:rPr lang="en-US" b="1" dirty="0"/>
              <a:t> place </a:t>
            </a:r>
            <a:r>
              <a:rPr lang="en-US" dirty="0"/>
              <a:t>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40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3759A1-A860-4DE7-BC01-FAB94E786753}"/>
              </a:ext>
            </a:extLst>
          </p:cNvPr>
          <p:cNvSpPr txBox="1"/>
          <p:nvPr/>
        </p:nvSpPr>
        <p:spPr>
          <a:xfrm>
            <a:off x="841248" y="548640"/>
            <a:ext cx="3600860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does the body react to anger ?</a:t>
            </a:r>
          </a:p>
        </p:txBody>
      </p:sp>
      <p:sp>
        <p:nvSpPr>
          <p:cNvPr id="4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3B2F6D-5C28-4BBD-AE3B-760C87FFBC1C}"/>
              </a:ext>
            </a:extLst>
          </p:cNvPr>
          <p:cNvSpPr txBox="1"/>
          <p:nvPr/>
        </p:nvSpPr>
        <p:spPr>
          <a:xfrm>
            <a:off x="5203362" y="713232"/>
            <a:ext cx="6224335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4329" marR="327660" indent="-342900">
              <a:lnSpc>
                <a:spcPct val="90000"/>
              </a:lnSpc>
              <a:buSzPct val="95000"/>
              <a:buFont typeface="Wingdings" panose="05000000000000000000" pitchFamily="2" charset="2"/>
              <a:buChar char="q"/>
              <a:tabLst>
                <a:tab pos="240029" algn="l"/>
              </a:tabLst>
            </a:pPr>
            <a:r>
              <a:rPr lang="en-US" sz="2200" spc="-5" dirty="0">
                <a:solidFill>
                  <a:srgbClr val="C00000"/>
                </a:solidFill>
              </a:rPr>
              <a:t>ADRENALINE and </a:t>
            </a:r>
            <a:r>
              <a:rPr lang="en-US" sz="2200" dirty="0">
                <a:solidFill>
                  <a:srgbClr val="C00000"/>
                </a:solidFill>
              </a:rPr>
              <a:t>other </a:t>
            </a:r>
            <a:r>
              <a:rPr lang="en-US" sz="2200" spc="-5" dirty="0">
                <a:solidFill>
                  <a:srgbClr val="C00000"/>
                </a:solidFill>
              </a:rPr>
              <a:t>chemicals </a:t>
            </a:r>
            <a:r>
              <a:rPr lang="en-US" sz="2200" dirty="0">
                <a:solidFill>
                  <a:srgbClr val="C00000"/>
                </a:solidFill>
              </a:rPr>
              <a:t>pour into  the</a:t>
            </a:r>
            <a:r>
              <a:rPr lang="en-US" sz="2200" spc="-5" dirty="0">
                <a:solidFill>
                  <a:srgbClr val="C00000"/>
                </a:solidFill>
              </a:rPr>
              <a:t> bloodstream.</a:t>
            </a:r>
            <a:endParaRPr lang="en-US" sz="2200" dirty="0">
              <a:solidFill>
                <a:srgbClr val="C00000"/>
              </a:solidFill>
            </a:endParaRPr>
          </a:p>
          <a:p>
            <a:pPr marL="354329" indent="-342900">
              <a:lnSpc>
                <a:spcPct val="90000"/>
              </a:lnSpc>
              <a:spcBef>
                <a:spcPts val="1250"/>
              </a:spcBef>
              <a:buSzPct val="95000"/>
              <a:buFont typeface="Wingdings" panose="05000000000000000000" pitchFamily="2" charset="2"/>
              <a:buChar char="q"/>
              <a:tabLst>
                <a:tab pos="240029" algn="l"/>
              </a:tabLst>
            </a:pPr>
            <a:r>
              <a:rPr lang="en-US" sz="2200" spc="-5" dirty="0">
                <a:solidFill>
                  <a:srgbClr val="C00000"/>
                </a:solidFill>
              </a:rPr>
              <a:t>THE HEART </a:t>
            </a:r>
            <a:r>
              <a:rPr lang="en-US" sz="2200" spc="5" dirty="0">
                <a:solidFill>
                  <a:srgbClr val="C00000"/>
                </a:solidFill>
              </a:rPr>
              <a:t>pumps</a:t>
            </a:r>
            <a:r>
              <a:rPr lang="en-US" sz="2200" spc="15" dirty="0">
                <a:solidFill>
                  <a:srgbClr val="C00000"/>
                </a:solidFill>
              </a:rPr>
              <a:t> </a:t>
            </a:r>
            <a:r>
              <a:rPr lang="en-US" sz="2200" spc="-5" dirty="0">
                <a:solidFill>
                  <a:srgbClr val="C00000"/>
                </a:solidFill>
              </a:rPr>
              <a:t>faster.</a:t>
            </a:r>
            <a:endParaRPr lang="en-US" sz="2200" dirty="0">
              <a:solidFill>
                <a:srgbClr val="C00000"/>
              </a:solidFill>
            </a:endParaRPr>
          </a:p>
          <a:p>
            <a:pPr marL="354329" indent="-342900">
              <a:lnSpc>
                <a:spcPct val="90000"/>
              </a:lnSpc>
              <a:spcBef>
                <a:spcPts val="1250"/>
              </a:spcBef>
              <a:buSzPct val="95000"/>
              <a:buFont typeface="Wingdings" panose="05000000000000000000" pitchFamily="2" charset="2"/>
              <a:buChar char="q"/>
              <a:tabLst>
                <a:tab pos="240029" algn="l"/>
              </a:tabLst>
            </a:pPr>
            <a:r>
              <a:rPr lang="en-US" sz="2200" dirty="0">
                <a:solidFill>
                  <a:srgbClr val="C00000"/>
                </a:solidFill>
              </a:rPr>
              <a:t>BLOOD </a:t>
            </a:r>
            <a:r>
              <a:rPr lang="en-US" sz="2200" spc="-5" dirty="0">
                <a:solidFill>
                  <a:srgbClr val="C00000"/>
                </a:solidFill>
              </a:rPr>
              <a:t>PRESSURE</a:t>
            </a:r>
            <a:r>
              <a:rPr lang="en-US" sz="2200" spc="-10" dirty="0">
                <a:solidFill>
                  <a:srgbClr val="C00000"/>
                </a:solidFill>
              </a:rPr>
              <a:t> </a:t>
            </a:r>
            <a:r>
              <a:rPr lang="en-US" sz="2200" dirty="0">
                <a:solidFill>
                  <a:srgbClr val="C00000"/>
                </a:solidFill>
              </a:rPr>
              <a:t>rises.</a:t>
            </a:r>
          </a:p>
          <a:p>
            <a:pPr marL="354329" indent="-342900">
              <a:lnSpc>
                <a:spcPct val="90000"/>
              </a:lnSpc>
              <a:spcBef>
                <a:spcPts val="1250"/>
              </a:spcBef>
              <a:buSzPct val="95000"/>
              <a:buFont typeface="Wingdings" panose="05000000000000000000" pitchFamily="2" charset="2"/>
              <a:buChar char="q"/>
              <a:tabLst>
                <a:tab pos="240029" algn="l"/>
              </a:tabLst>
            </a:pPr>
            <a:r>
              <a:rPr lang="en-US" sz="2200" dirty="0">
                <a:solidFill>
                  <a:srgbClr val="C00000"/>
                </a:solidFill>
              </a:rPr>
              <a:t>BLOODFLOW quickens.</a:t>
            </a:r>
          </a:p>
          <a:p>
            <a:pPr marL="354329" indent="-342900">
              <a:lnSpc>
                <a:spcPct val="90000"/>
              </a:lnSpc>
              <a:spcBef>
                <a:spcPts val="1240"/>
              </a:spcBef>
              <a:buSzPct val="95000"/>
              <a:buFont typeface="Wingdings" panose="05000000000000000000" pitchFamily="2" charset="2"/>
              <a:buChar char="q"/>
              <a:tabLst>
                <a:tab pos="240029" algn="l"/>
              </a:tabLst>
            </a:pPr>
            <a:r>
              <a:rPr lang="en-US" sz="2200" spc="-5" dirty="0">
                <a:solidFill>
                  <a:srgbClr val="C00000"/>
                </a:solidFill>
              </a:rPr>
              <a:t>MUSCLE </a:t>
            </a:r>
            <a:r>
              <a:rPr lang="en-US" sz="2200" dirty="0">
                <a:solidFill>
                  <a:srgbClr val="C00000"/>
                </a:solidFill>
              </a:rPr>
              <a:t>tense.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R="5080">
              <a:lnSpc>
                <a:spcPct val="90000"/>
              </a:lnSpc>
              <a:spcBef>
                <a:spcPts val="1850"/>
              </a:spcBef>
            </a:pPr>
            <a:r>
              <a:rPr lang="en-US" sz="2200" dirty="0"/>
              <a:t>IN </a:t>
            </a:r>
            <a:r>
              <a:rPr lang="en-US" sz="2200" spc="-5" dirty="0"/>
              <a:t>OTHER </a:t>
            </a:r>
            <a:r>
              <a:rPr lang="en-US" sz="2200" dirty="0"/>
              <a:t>WORDS, the body shifts into higher  </a:t>
            </a:r>
            <a:r>
              <a:rPr lang="en-US" sz="2200" spc="-5" dirty="0"/>
              <a:t>gear, generating energy </a:t>
            </a:r>
            <a:r>
              <a:rPr lang="en-US" sz="2200" dirty="0"/>
              <a:t>needed for action. </a:t>
            </a:r>
            <a:r>
              <a:rPr lang="en-US" sz="2200" spc="-5" dirty="0"/>
              <a:t>Learn  </a:t>
            </a:r>
            <a:r>
              <a:rPr lang="en-US" sz="2200" dirty="0"/>
              <a:t>how this </a:t>
            </a:r>
            <a:r>
              <a:rPr lang="en-US" sz="2200" spc="-5" dirty="0"/>
              <a:t>energy can work to </a:t>
            </a:r>
            <a:r>
              <a:rPr lang="en-US" sz="2200" dirty="0"/>
              <a:t>your </a:t>
            </a:r>
            <a:r>
              <a:rPr lang="en-US" sz="2200" spc="-5" dirty="0"/>
              <a:t>advantage </a:t>
            </a:r>
            <a:r>
              <a:rPr lang="en-US" sz="2200" dirty="0"/>
              <a:t>or  </a:t>
            </a:r>
            <a:r>
              <a:rPr lang="en-US" sz="2200" spc="-5" dirty="0"/>
              <a:t>disadvantage.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17221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F23C2B-248B-4A5F-9108-FB5BCF6EABA1}"/>
              </a:ext>
            </a:extLst>
          </p:cNvPr>
          <p:cNvSpPr txBox="1"/>
          <p:nvPr/>
        </p:nvSpPr>
        <p:spPr>
          <a:xfrm>
            <a:off x="841248" y="745726"/>
            <a:ext cx="10218198" cy="5152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marR="325120" algn="just">
              <a:spcBef>
                <a:spcPts val="360"/>
              </a:spcBef>
            </a:pPr>
            <a:r>
              <a:rPr lang="en-US" sz="3600" spc="-5" dirty="0">
                <a:latin typeface="Carlito"/>
                <a:cs typeface="Carlito"/>
              </a:rPr>
              <a:t>It </a:t>
            </a:r>
            <a:r>
              <a:rPr lang="en-US" sz="3600" dirty="0">
                <a:latin typeface="Carlito"/>
                <a:cs typeface="Carlito"/>
              </a:rPr>
              <a:t>is </a:t>
            </a:r>
            <a:r>
              <a:rPr lang="en-US" sz="3600" spc="-5" dirty="0">
                <a:latin typeface="Carlito"/>
                <a:cs typeface="Carlito"/>
              </a:rPr>
              <a:t>important </a:t>
            </a:r>
            <a:r>
              <a:rPr lang="en-US" sz="3600" spc="-10" dirty="0">
                <a:latin typeface="Carlito"/>
                <a:cs typeface="Carlito"/>
              </a:rPr>
              <a:t>to </a:t>
            </a:r>
            <a:r>
              <a:rPr lang="en-US" sz="3600" spc="-5" dirty="0">
                <a:latin typeface="Carlito"/>
                <a:cs typeface="Carlito"/>
              </a:rPr>
              <a:t>understand anger  </a:t>
            </a:r>
            <a:r>
              <a:rPr lang="en-US" sz="3600" dirty="0">
                <a:latin typeface="Carlito"/>
                <a:cs typeface="Carlito"/>
              </a:rPr>
              <a:t>because </a:t>
            </a:r>
            <a:r>
              <a:rPr lang="en-US" sz="3600" spc="-5" dirty="0">
                <a:latin typeface="Carlito"/>
                <a:cs typeface="Carlito"/>
              </a:rPr>
              <a:t>the </a:t>
            </a:r>
            <a:r>
              <a:rPr lang="en-US" sz="3600" dirty="0">
                <a:latin typeface="Carlito"/>
                <a:cs typeface="Carlito"/>
              </a:rPr>
              <a:t>way you </a:t>
            </a:r>
            <a:r>
              <a:rPr lang="en-US" sz="3600" spc="-5" dirty="0">
                <a:latin typeface="Carlito"/>
                <a:cs typeface="Carlito"/>
              </a:rPr>
              <a:t>express </a:t>
            </a:r>
            <a:r>
              <a:rPr lang="en-US" sz="3600" dirty="0">
                <a:latin typeface="Carlito"/>
                <a:cs typeface="Carlito"/>
              </a:rPr>
              <a:t>it can  be:</a:t>
            </a:r>
          </a:p>
          <a:p>
            <a:pPr marL="88900" marR="325120" algn="just">
              <a:spcBef>
                <a:spcPts val="360"/>
              </a:spcBef>
            </a:pPr>
            <a:endParaRPr lang="en-US" sz="3600" dirty="0">
              <a:latin typeface="Carlito"/>
              <a:cs typeface="Carlito"/>
            </a:endParaRPr>
          </a:p>
          <a:p>
            <a:pPr marL="88900" marR="227329">
              <a:spcBef>
                <a:spcPts val="1500"/>
              </a:spcBef>
            </a:pPr>
            <a:r>
              <a:rPr lang="en-US" sz="3600" b="1" dirty="0">
                <a:solidFill>
                  <a:srgbClr val="C00000"/>
                </a:solidFill>
                <a:latin typeface="Carlito"/>
                <a:cs typeface="Carlito"/>
              </a:rPr>
              <a:t>HELPFUL: </a:t>
            </a:r>
            <a:r>
              <a:rPr lang="en-US" sz="3600" spc="-5" dirty="0">
                <a:latin typeface="Carlito"/>
                <a:cs typeface="Carlito"/>
              </a:rPr>
              <a:t>Venting anger </a:t>
            </a:r>
            <a:r>
              <a:rPr lang="en-US" sz="3600" dirty="0">
                <a:latin typeface="Carlito"/>
                <a:cs typeface="Carlito"/>
              </a:rPr>
              <a:t>can get</a:t>
            </a:r>
            <a:r>
              <a:rPr lang="en-US" sz="3600" spc="-75" dirty="0">
                <a:latin typeface="Carlito"/>
                <a:cs typeface="Carlito"/>
              </a:rPr>
              <a:t> </a:t>
            </a:r>
            <a:r>
              <a:rPr lang="en-US" sz="3600" dirty="0">
                <a:latin typeface="Carlito"/>
                <a:cs typeface="Carlito"/>
              </a:rPr>
              <a:t>you  </a:t>
            </a:r>
            <a:r>
              <a:rPr lang="en-US" sz="3600" spc="-5" dirty="0">
                <a:latin typeface="Carlito"/>
                <a:cs typeface="Carlito"/>
              </a:rPr>
              <a:t>“fired </a:t>
            </a:r>
            <a:r>
              <a:rPr lang="en-US" sz="3600" spc="-10" dirty="0">
                <a:latin typeface="Carlito"/>
                <a:cs typeface="Carlito"/>
              </a:rPr>
              <a:t>up” </a:t>
            </a:r>
            <a:r>
              <a:rPr lang="en-US" sz="3600" dirty="0">
                <a:latin typeface="Carlito"/>
                <a:cs typeface="Carlito"/>
              </a:rPr>
              <a:t>so you can overcome  </a:t>
            </a:r>
            <a:r>
              <a:rPr lang="en-US" sz="3600" spc="-5" dirty="0">
                <a:latin typeface="Carlito"/>
                <a:cs typeface="Carlito"/>
              </a:rPr>
              <a:t>obstacles </a:t>
            </a:r>
            <a:r>
              <a:rPr lang="en-US" sz="3600" dirty="0">
                <a:latin typeface="Carlito"/>
                <a:cs typeface="Carlito"/>
              </a:rPr>
              <a:t>and </a:t>
            </a:r>
            <a:r>
              <a:rPr lang="en-US" sz="3600" spc="-5" dirty="0">
                <a:latin typeface="Carlito"/>
                <a:cs typeface="Carlito"/>
              </a:rPr>
              <a:t>Achieve</a:t>
            </a:r>
            <a:r>
              <a:rPr lang="en-US" sz="3600" spc="-20" dirty="0">
                <a:latin typeface="Carlito"/>
                <a:cs typeface="Carlito"/>
              </a:rPr>
              <a:t> </a:t>
            </a:r>
            <a:r>
              <a:rPr lang="en-US" sz="3600" dirty="0">
                <a:latin typeface="Carlito"/>
                <a:cs typeface="Carlito"/>
              </a:rPr>
              <a:t>Goals.</a:t>
            </a:r>
          </a:p>
          <a:p>
            <a:pPr marL="88900" marR="227329">
              <a:spcBef>
                <a:spcPts val="1500"/>
              </a:spcBef>
            </a:pPr>
            <a:endParaRPr lang="en-US" sz="3600" dirty="0">
              <a:latin typeface="Carlito"/>
              <a:cs typeface="Carlito"/>
            </a:endParaRPr>
          </a:p>
          <a:p>
            <a:pPr marL="88900" marR="111760">
              <a:spcBef>
                <a:spcPts val="1500"/>
              </a:spcBef>
            </a:pPr>
            <a:r>
              <a:rPr lang="en-US" sz="3600" b="1" dirty="0">
                <a:solidFill>
                  <a:srgbClr val="C00000"/>
                </a:solidFill>
                <a:latin typeface="Carlito"/>
                <a:cs typeface="Carlito"/>
              </a:rPr>
              <a:t>HARMFUL: </a:t>
            </a:r>
            <a:r>
              <a:rPr lang="en-US" sz="3600" spc="-5" dirty="0">
                <a:latin typeface="Carlito"/>
                <a:cs typeface="Carlito"/>
              </a:rPr>
              <a:t>When </a:t>
            </a:r>
            <a:r>
              <a:rPr lang="en-US" sz="3600" dirty="0">
                <a:latin typeface="Carlito"/>
                <a:cs typeface="Carlito"/>
              </a:rPr>
              <a:t>you </a:t>
            </a:r>
            <a:r>
              <a:rPr lang="en-US" sz="3600" spc="-5" dirty="0">
                <a:latin typeface="Carlito"/>
                <a:cs typeface="Carlito"/>
              </a:rPr>
              <a:t>ignore </a:t>
            </a:r>
            <a:r>
              <a:rPr lang="en-US" sz="3600" dirty="0">
                <a:latin typeface="Carlito"/>
                <a:cs typeface="Carlito"/>
              </a:rPr>
              <a:t>anger  or </a:t>
            </a:r>
            <a:r>
              <a:rPr lang="en-US" sz="3600" spc="-5" dirty="0">
                <a:latin typeface="Carlito"/>
                <a:cs typeface="Carlito"/>
              </a:rPr>
              <a:t>express </a:t>
            </a:r>
            <a:r>
              <a:rPr lang="en-US" sz="3600" dirty="0">
                <a:latin typeface="Carlito"/>
                <a:cs typeface="Carlito"/>
              </a:rPr>
              <a:t>it in a </a:t>
            </a:r>
            <a:r>
              <a:rPr lang="en-US" sz="3600" spc="-5" dirty="0">
                <a:latin typeface="Carlito"/>
                <a:cs typeface="Carlito"/>
              </a:rPr>
              <a:t>negative way, </a:t>
            </a:r>
            <a:r>
              <a:rPr lang="en-US" sz="3600" dirty="0">
                <a:latin typeface="Carlito"/>
                <a:cs typeface="Carlito"/>
              </a:rPr>
              <a:t>it can  </a:t>
            </a:r>
            <a:r>
              <a:rPr lang="en-US" sz="3600" spc="-5" dirty="0">
                <a:latin typeface="Carlito"/>
                <a:cs typeface="Carlito"/>
              </a:rPr>
              <a:t>hurt </a:t>
            </a:r>
            <a:r>
              <a:rPr lang="en-US" sz="3600" dirty="0">
                <a:latin typeface="Carlito"/>
                <a:cs typeface="Carlito"/>
              </a:rPr>
              <a:t>you </a:t>
            </a:r>
            <a:r>
              <a:rPr lang="en-US" sz="3600" spc="-5" dirty="0">
                <a:latin typeface="Carlito"/>
                <a:cs typeface="Carlito"/>
              </a:rPr>
              <a:t>and</a:t>
            </a:r>
            <a:r>
              <a:rPr lang="en-US" sz="3600" spc="-30" dirty="0">
                <a:latin typeface="Carlito"/>
                <a:cs typeface="Carlito"/>
              </a:rPr>
              <a:t> </a:t>
            </a:r>
            <a:r>
              <a:rPr lang="en-US" sz="3600" dirty="0">
                <a:latin typeface="Carlito"/>
                <a:cs typeface="Carlito"/>
              </a:rPr>
              <a:t>others.</a:t>
            </a:r>
          </a:p>
        </p:txBody>
      </p:sp>
    </p:spTree>
    <p:extLst>
      <p:ext uri="{BB962C8B-B14F-4D97-AF65-F5344CB8AC3E}">
        <p14:creationId xmlns:p14="http://schemas.microsoft.com/office/powerpoint/2010/main" val="1720482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5A605-50F9-4C3B-A450-63C9D21D8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Anger With Self </a:t>
            </a:r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ith his mouth open&#10;&#10;Description automatically generated with medium confidence">
            <a:extLst>
              <a:ext uri="{FF2B5EF4-FFF2-40B4-BE49-F238E27FC236}">
                <a16:creationId xmlns:a16="http://schemas.microsoft.com/office/drawing/2014/main" id="{A96445D0-741A-4622-BDB0-3E0439A688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2" r="18240" b="-2"/>
          <a:stretch/>
        </p:blipFill>
        <p:spPr>
          <a:xfrm>
            <a:off x="5662401" y="640080"/>
            <a:ext cx="5198406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90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5A605-50F9-4C3B-A450-63C9D21D8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Anger With </a:t>
            </a:r>
            <a:r>
              <a:rPr lang="en-US" sz="6600" dirty="0"/>
              <a:t>Others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whispering to a person&#10;&#10;Description automatically generated with low confidence">
            <a:extLst>
              <a:ext uri="{FF2B5EF4-FFF2-40B4-BE49-F238E27FC236}">
                <a16:creationId xmlns:a16="http://schemas.microsoft.com/office/drawing/2014/main" id="{C114583F-5F59-440B-B09E-5934F52948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7" r="2" b="22416"/>
          <a:stretch/>
        </p:blipFill>
        <p:spPr>
          <a:xfrm>
            <a:off x="4272585" y="1613620"/>
            <a:ext cx="7545202" cy="363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70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598</Words>
  <Application>Microsoft Office PowerPoint</Application>
  <PresentationFormat>Widescreen</PresentationFormat>
  <Paragraphs>89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Carlito</vt:lpstr>
      <vt:lpstr>Wingdings</vt:lpstr>
      <vt:lpstr>Office Theme</vt:lpstr>
      <vt:lpstr>Anger Management </vt:lpstr>
      <vt:lpstr>PowerPoint Presentation</vt:lpstr>
      <vt:lpstr>ANGER…. basic human emotion  that is experienced by all people</vt:lpstr>
      <vt:lpstr>PowerPoint Presentation</vt:lpstr>
      <vt:lpstr>        Anger  Right degree ? With Right person ? At Right time ? At Right place ?</vt:lpstr>
      <vt:lpstr>PowerPoint Presentation</vt:lpstr>
      <vt:lpstr>PowerPoint Presentation</vt:lpstr>
      <vt:lpstr>Anger With Self </vt:lpstr>
      <vt:lpstr>Anger With Others </vt:lpstr>
      <vt:lpstr>Anger With The Almighty </vt:lpstr>
      <vt:lpstr>Quran Says : And those who control their anger are friends of Allah.                                               Quran:3/134 </vt:lpstr>
      <vt:lpstr>Anger Management</vt:lpstr>
      <vt:lpstr>PowerPoint Presentation</vt:lpstr>
      <vt:lpstr>PowerPoint Presentation</vt:lpstr>
      <vt:lpstr>PowerPoint Presentation</vt:lpstr>
      <vt:lpstr>Creative Anger</vt:lpstr>
      <vt:lpstr>Time Management  &amp; Anger</vt:lpstr>
      <vt:lpstr>Life Management  &amp; Anger</vt:lpstr>
      <vt:lpstr>Reaction vs Response </vt:lpstr>
      <vt:lpstr>     Reaction                    Response       </vt:lpstr>
      <vt:lpstr>     Reaction                    Response       </vt:lpstr>
      <vt:lpstr>Misplaced Anger </vt:lpstr>
      <vt:lpstr>Intimacy &amp; Anger</vt:lpstr>
      <vt:lpstr>Freedom in bonding </vt:lpstr>
      <vt:lpstr>Multiple emotional bonds </vt:lpstr>
      <vt:lpstr>Fantasy &amp; Anger</vt:lpstr>
      <vt:lpstr>Anger &amp; Domestic Violence </vt:lpstr>
      <vt:lpstr>Anger In Married Life</vt:lpstr>
      <vt:lpstr>Anger &amp; Human Rights </vt:lpstr>
      <vt:lpstr>Anger is a kind of Fear in Anticipation.  Anger Is Active Sadness and Sadness is a Passive Anger </vt:lpstr>
      <vt:lpstr>PowerPoint Presentation</vt:lpstr>
      <vt:lpstr>Conquer your Anger </vt:lpstr>
      <vt:lpstr>Everyone has the right to be wrong.</vt:lpstr>
      <vt:lpstr>Permit people to be what they are in their perception.</vt:lpstr>
      <vt:lpstr>Forgiving &amp; Forgetting </vt:lpstr>
      <vt:lpstr>Anger &amp; Inner Peace</vt:lpstr>
      <vt:lpstr>Accept yourself as you are , Accept others as they are.</vt:lpstr>
      <vt:lpstr>PowerPoint Presentation</vt:lpstr>
      <vt:lpstr>   Control your anger  before it controls you   BECAUSE…</vt:lpstr>
      <vt:lpstr>Anger is one letter short of D-A-N-G-E-R</vt:lpstr>
      <vt:lpstr>LIVIING LIFE  Thoughts  Feelings Actions </vt:lpstr>
      <vt:lpstr>Anger Management is nothing but Effective Self Management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Anger Management </dc:title>
  <dc:creator>Lenovo</dc:creator>
  <cp:lastModifiedBy>Hidayat Khan</cp:lastModifiedBy>
  <cp:revision>51</cp:revision>
  <dcterms:created xsi:type="dcterms:W3CDTF">2021-03-30T18:05:29Z</dcterms:created>
  <dcterms:modified xsi:type="dcterms:W3CDTF">2024-11-13T07:56:43Z</dcterms:modified>
</cp:coreProperties>
</file>