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77" r:id="rId3"/>
    <p:sldId id="288" r:id="rId4"/>
    <p:sldId id="294" r:id="rId5"/>
    <p:sldId id="295" r:id="rId6"/>
    <p:sldId id="287" r:id="rId7"/>
    <p:sldId id="276" r:id="rId8"/>
    <p:sldId id="275" r:id="rId9"/>
    <p:sldId id="274" r:id="rId10"/>
    <p:sldId id="259" r:id="rId11"/>
    <p:sldId id="266" r:id="rId12"/>
    <p:sldId id="261" r:id="rId13"/>
    <p:sldId id="269" r:id="rId14"/>
    <p:sldId id="271" r:id="rId15"/>
    <p:sldId id="272" r:id="rId16"/>
    <p:sldId id="273" r:id="rId17"/>
    <p:sldId id="268" r:id="rId18"/>
    <p:sldId id="260" r:id="rId19"/>
    <p:sldId id="262" r:id="rId20"/>
    <p:sldId id="270" r:id="rId21"/>
    <p:sldId id="264" r:id="rId22"/>
    <p:sldId id="265" r:id="rId23"/>
    <p:sldId id="267" r:id="rId24"/>
    <p:sldId id="278" r:id="rId25"/>
    <p:sldId id="290" r:id="rId26"/>
    <p:sldId id="291" r:id="rId27"/>
    <p:sldId id="292" r:id="rId28"/>
    <p:sldId id="289" r:id="rId29"/>
    <p:sldId id="296" r:id="rId30"/>
    <p:sldId id="279" r:id="rId31"/>
    <p:sldId id="280" r:id="rId32"/>
    <p:sldId id="282" r:id="rId33"/>
    <p:sldId id="297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62" autoAdjust="0"/>
    <p:restoredTop sz="94660"/>
  </p:normalViewPr>
  <p:slideViewPr>
    <p:cSldViewPr>
      <p:cViewPr varScale="1">
        <p:scale>
          <a:sx n="97" d="100"/>
          <a:sy n="97" d="100"/>
        </p:scale>
        <p:origin x="7362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288C-1239-4E50-923A-5525F84A710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8619-6259-4F89-94D0-ACB22B3AA0C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39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288C-1239-4E50-923A-5525F84A710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8619-6259-4F89-94D0-ACB22B3AA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9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288C-1239-4E50-923A-5525F84A710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8619-6259-4F89-94D0-ACB22B3AA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8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288C-1239-4E50-923A-5525F84A710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8619-6259-4F89-94D0-ACB22B3AA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1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288C-1239-4E50-923A-5525F84A710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8619-6259-4F89-94D0-ACB22B3AA0C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83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288C-1239-4E50-923A-5525F84A710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8619-6259-4F89-94D0-ACB22B3AA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85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288C-1239-4E50-923A-5525F84A710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8619-6259-4F89-94D0-ACB22B3AA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07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288C-1239-4E50-923A-5525F84A710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8619-6259-4F89-94D0-ACB22B3AA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60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288C-1239-4E50-923A-5525F84A710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8619-6259-4F89-94D0-ACB22B3AA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6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F69288C-1239-4E50-923A-5525F84A710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EA8619-6259-4F89-94D0-ACB22B3AA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5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288C-1239-4E50-923A-5525F84A710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8619-6259-4F89-94D0-ACB22B3AA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335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F69288C-1239-4E50-923A-5525F84A710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1EA8619-6259-4F89-94D0-ACB22B3AA0C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00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914400"/>
            <a:ext cx="7010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dobe Garamond Pro" pitchFamily="18" charset="0"/>
              </a:rPr>
              <a:t>Faculty Development Program</a:t>
            </a:r>
          </a:p>
          <a:p>
            <a:pPr algn="ctr"/>
            <a:endParaRPr lang="en-US" sz="5400" dirty="0">
              <a:latin typeface="Adobe Garamond Pro" pitchFamily="18" charset="0"/>
            </a:endParaRPr>
          </a:p>
          <a:p>
            <a:pPr algn="ctr"/>
            <a:r>
              <a:rPr lang="en-US" sz="5400" dirty="0">
                <a:solidFill>
                  <a:schemeClr val="accent2"/>
                </a:solidFill>
                <a:latin typeface="Adobe Garamond Pro" pitchFamily="18" charset="0"/>
              </a:rPr>
              <a:t>“Reach before Teach”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DD0635-8F25-7C09-255E-00C89A4CC430}"/>
              </a:ext>
            </a:extLst>
          </p:cNvPr>
          <p:cNvSpPr txBox="1"/>
          <p:nvPr/>
        </p:nvSpPr>
        <p:spPr>
          <a:xfrm>
            <a:off x="3581400" y="5251102"/>
            <a:ext cx="229691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/>
              <a:t>Dr.K.Jafar</a:t>
            </a:r>
            <a:r>
              <a:rPr lang="en-US" sz="2000" dirty="0"/>
              <a:t> Ali, </a:t>
            </a:r>
            <a:r>
              <a:rPr lang="en-US" sz="2000" dirty="0" err="1"/>
              <a:t>Ph.D</a:t>
            </a:r>
            <a:endParaRPr lang="en-US" sz="2000" dirty="0"/>
          </a:p>
          <a:p>
            <a:pPr algn="ctr"/>
            <a:r>
              <a:rPr lang="en-US" sz="2000" dirty="0"/>
              <a:t>CEO, Redefine HR</a:t>
            </a:r>
          </a:p>
          <a:p>
            <a:pPr algn="ctr"/>
            <a:r>
              <a:rPr lang="en-US" sz="2000" dirty="0"/>
              <a:t>INDIA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28700" y="2286000"/>
            <a:ext cx="7086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dobe Garamond Pro" pitchFamily="18" charset="0"/>
              </a:rPr>
              <a:t>The ultimate objective of education is to replace empty mind with an open mind.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28700" y="1443841"/>
            <a:ext cx="7086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2"/>
                </a:solidFill>
                <a:latin typeface="Adobe Garamond Pro" pitchFamily="18" charset="0"/>
              </a:rPr>
              <a:t>Perishable items</a:t>
            </a:r>
          </a:p>
          <a:p>
            <a:pPr algn="ctr"/>
            <a:endParaRPr lang="en-US" sz="3600" dirty="0">
              <a:latin typeface="Adobe Garamond Pro" pitchFamily="18" charset="0"/>
            </a:endParaRPr>
          </a:p>
          <a:p>
            <a:pPr algn="ctr"/>
            <a:r>
              <a:rPr lang="en-US" sz="3600" dirty="0">
                <a:latin typeface="Adobe Garamond Pro" pitchFamily="18" charset="0"/>
              </a:rPr>
              <a:t>Flowers</a:t>
            </a:r>
          </a:p>
          <a:p>
            <a:pPr algn="ctr"/>
            <a:r>
              <a:rPr lang="en-US" sz="3600" dirty="0">
                <a:latin typeface="Adobe Garamond Pro" pitchFamily="18" charset="0"/>
              </a:rPr>
              <a:t>Milk</a:t>
            </a:r>
          </a:p>
          <a:p>
            <a:pPr algn="ctr"/>
            <a:r>
              <a:rPr lang="en-US" sz="3600" dirty="0">
                <a:latin typeface="Adobe Garamond Pro" pitchFamily="18" charset="0"/>
              </a:rPr>
              <a:t>Knowledge</a:t>
            </a:r>
          </a:p>
          <a:p>
            <a:pPr algn="ctr"/>
            <a:r>
              <a:rPr lang="en-US" sz="3600" dirty="0">
                <a:latin typeface="Adobe Garamond Pro" pitchFamily="18" charset="0"/>
              </a:rPr>
              <a:t>Vegetables </a:t>
            </a:r>
          </a:p>
          <a:p>
            <a:pPr algn="ctr"/>
            <a:r>
              <a:rPr lang="en-US" sz="3600" dirty="0">
                <a:latin typeface="Adobe Garamond Pro" pitchFamily="18" charset="0"/>
              </a:rPr>
              <a:t>Fruits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2133600"/>
            <a:ext cx="708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>
              <a:latin typeface="Adobe Garamond Pro" pitchFamily="18" charset="0"/>
            </a:endParaRPr>
          </a:p>
          <a:p>
            <a:pPr algn="ctr"/>
            <a:r>
              <a:rPr lang="en-US" sz="4000" dirty="0">
                <a:latin typeface="Adobe Garamond Pro" pitchFamily="18" charset="0"/>
              </a:rPr>
              <a:t>If you stop learning today, you stop leading tomorrow.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2514600"/>
            <a:ext cx="708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dobe Garamond Pro" pitchFamily="18" charset="0"/>
              </a:rPr>
              <a:t>View life as a continuous learning experience.</a:t>
            </a:r>
          </a:p>
          <a:p>
            <a:pPr algn="ctr"/>
            <a:endParaRPr lang="en-US" sz="3600" dirty="0">
              <a:latin typeface="Adobe Garamond Pro" pitchFamily="18" charset="0"/>
            </a:endParaRPr>
          </a:p>
          <a:p>
            <a:pPr algn="ctr"/>
            <a:r>
              <a:rPr lang="en-US" sz="3600" dirty="0">
                <a:solidFill>
                  <a:schemeClr val="accent2"/>
                </a:solidFill>
                <a:latin typeface="Adobe Garamond Pro" pitchFamily="18" charset="0"/>
              </a:rPr>
              <a:t>- Denis </a:t>
            </a:r>
            <a:r>
              <a:rPr lang="en-US" sz="3600" dirty="0" err="1">
                <a:solidFill>
                  <a:schemeClr val="accent2"/>
                </a:solidFill>
                <a:latin typeface="Adobe Garamond Pro" pitchFamily="18" charset="0"/>
              </a:rPr>
              <a:t>Waitley</a:t>
            </a:r>
            <a:endParaRPr lang="en-US" sz="3600" dirty="0">
              <a:solidFill>
                <a:schemeClr val="accent2"/>
              </a:solidFill>
              <a:latin typeface="Adobe Garamond Pro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2514600"/>
            <a:ext cx="708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dobe Garamond Pro" pitchFamily="18" charset="0"/>
              </a:rPr>
              <a:t>Living is a treasure that will follow its owner everywhere. </a:t>
            </a:r>
          </a:p>
          <a:p>
            <a:pPr algn="ctr"/>
            <a:endParaRPr lang="en-US" sz="3600" dirty="0">
              <a:latin typeface="Adobe Garamond Pro" pitchFamily="18" charset="0"/>
            </a:endParaRPr>
          </a:p>
          <a:p>
            <a:pPr algn="ctr"/>
            <a:r>
              <a:rPr lang="en-US" sz="3600" dirty="0">
                <a:latin typeface="Adobe Garamond Pro" pitchFamily="18" charset="0"/>
              </a:rPr>
              <a:t> </a:t>
            </a:r>
            <a:r>
              <a:rPr lang="en-US" sz="3600" dirty="0">
                <a:solidFill>
                  <a:schemeClr val="accent2"/>
                </a:solidFill>
                <a:latin typeface="Adobe Garamond Pro" pitchFamily="18" charset="0"/>
              </a:rPr>
              <a:t>- Chinese Proverb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28700" y="2362200"/>
            <a:ext cx="708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dobe Garamond Pro" pitchFamily="18" charset="0"/>
              </a:rPr>
              <a:t>The ink of the scholar is more sacred than the blood of the martyr.</a:t>
            </a:r>
          </a:p>
          <a:p>
            <a:pPr algn="ctr"/>
            <a:endParaRPr lang="en-US" sz="3600" dirty="0">
              <a:latin typeface="Adobe Garamond Pro" pitchFamily="18" charset="0"/>
            </a:endParaRPr>
          </a:p>
          <a:p>
            <a:pPr algn="ctr"/>
            <a:r>
              <a:rPr lang="en-US" sz="3600" dirty="0">
                <a:solidFill>
                  <a:schemeClr val="accent2"/>
                </a:solidFill>
                <a:latin typeface="Adobe Garamond Pro" pitchFamily="18" charset="0"/>
              </a:rPr>
              <a:t>- Prophet Mohammed.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2438400"/>
            <a:ext cx="708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dobe Garamond Pro" pitchFamily="18" charset="0"/>
              </a:rPr>
              <a:t>Live as if you were to die tomorrow. Learn as if you are to live forever. </a:t>
            </a:r>
          </a:p>
          <a:p>
            <a:pPr algn="ctr"/>
            <a:endParaRPr lang="en-US" sz="3600" dirty="0">
              <a:latin typeface="Adobe Garamond Pro" pitchFamily="18" charset="0"/>
            </a:endParaRPr>
          </a:p>
          <a:p>
            <a:pPr algn="ctr"/>
            <a:r>
              <a:rPr lang="en-US" sz="3600" dirty="0">
                <a:solidFill>
                  <a:schemeClr val="accent2"/>
                </a:solidFill>
                <a:latin typeface="Adobe Garamond Pro" pitchFamily="18" charset="0"/>
              </a:rPr>
              <a:t>- Mahatma Gandhi.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1524000"/>
            <a:ext cx="7086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dobe Garamond Pro" pitchFamily="18" charset="0"/>
              </a:rPr>
              <a:t>Illiterates of 21</a:t>
            </a:r>
            <a:r>
              <a:rPr lang="en-US" sz="3600" baseline="30000" dirty="0">
                <a:latin typeface="Adobe Garamond Pro" pitchFamily="18" charset="0"/>
              </a:rPr>
              <a:t>st</a:t>
            </a:r>
            <a:r>
              <a:rPr lang="en-US" sz="3600" dirty="0">
                <a:latin typeface="Adobe Garamond Pro" pitchFamily="18" charset="0"/>
              </a:rPr>
              <a:t> century are not those who are not able to read or write but those who are unable to learn, unlearn and relearn. </a:t>
            </a:r>
          </a:p>
          <a:p>
            <a:endParaRPr lang="en-US" sz="3600" dirty="0">
              <a:latin typeface="Adobe Garamond Pro" pitchFamily="18" charset="0"/>
            </a:endParaRPr>
          </a:p>
          <a:p>
            <a:pPr algn="r"/>
            <a:r>
              <a:rPr lang="en-US" sz="3600" dirty="0">
                <a:solidFill>
                  <a:schemeClr val="accent2"/>
                </a:solidFill>
                <a:latin typeface="Adobe Garamond Pro" pitchFamily="18" charset="0"/>
              </a:rPr>
              <a:t>		- Alvin Toffler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2362200"/>
            <a:ext cx="7086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dobe Garamond Pro" pitchFamily="18" charset="0"/>
              </a:rPr>
              <a:t>Faculty is a co-learner in a learning environment - not a supplier of knowledge and wisdom.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2286000"/>
            <a:ext cx="7086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dirty="0">
              <a:latin typeface="Adobe Garamond Pro" pitchFamily="18" charset="0"/>
            </a:endParaRPr>
          </a:p>
          <a:p>
            <a:pPr algn="ctr"/>
            <a:r>
              <a:rPr lang="en-US" sz="3600" dirty="0">
                <a:solidFill>
                  <a:schemeClr val="accent2"/>
                </a:solidFill>
                <a:latin typeface="Adobe Garamond Pro" pitchFamily="18" charset="0"/>
              </a:rPr>
              <a:t>Creativity</a:t>
            </a:r>
            <a:r>
              <a:rPr lang="en-US" sz="3600" dirty="0">
                <a:latin typeface="Adobe Garamond Pro" pitchFamily="18" charset="0"/>
              </a:rPr>
              <a:t> - conscious escape from routine.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2286000"/>
            <a:ext cx="838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dobe Garamond Pro" pitchFamily="18" charset="0"/>
              </a:rPr>
              <a:t>Preach…Teach…Reach…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45C7BE-CC6E-A2FC-815B-4208199BF5A1}"/>
              </a:ext>
            </a:extLst>
          </p:cNvPr>
          <p:cNvSpPr txBox="1"/>
          <p:nvPr/>
        </p:nvSpPr>
        <p:spPr>
          <a:xfrm>
            <a:off x="228600" y="3301663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2"/>
                </a:solidFill>
                <a:latin typeface="Adobe Garamond Pro" pitchFamily="18" charset="0"/>
              </a:rPr>
              <a:t>Students</a:t>
            </a:r>
          </a:p>
        </p:txBody>
      </p:sp>
    </p:spTree>
    <p:extLst>
      <p:ext uri="{BB962C8B-B14F-4D97-AF65-F5344CB8AC3E}">
        <p14:creationId xmlns:p14="http://schemas.microsoft.com/office/powerpoint/2010/main" val="893045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1997839"/>
            <a:ext cx="7086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dobe Garamond Pro" pitchFamily="18" charset="0"/>
              </a:rPr>
              <a:t>The real voyage of discovery consists not in seeking new lands, but in seeing with new eyes. </a:t>
            </a:r>
          </a:p>
          <a:p>
            <a:pPr algn="ctr"/>
            <a:endParaRPr lang="en-US" sz="3600" dirty="0">
              <a:latin typeface="Adobe Garamond Pro" pitchFamily="18" charset="0"/>
            </a:endParaRPr>
          </a:p>
          <a:p>
            <a:pPr algn="ctr"/>
            <a:r>
              <a:rPr lang="en-US" sz="3600" dirty="0">
                <a:solidFill>
                  <a:schemeClr val="accent2"/>
                </a:solidFill>
                <a:latin typeface="Adobe Garamond Pro" pitchFamily="18" charset="0"/>
              </a:rPr>
              <a:t>- Marcel Proust.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24384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dobe Garamond Pro" pitchFamily="18" charset="0"/>
              </a:rPr>
              <a:t>Teaching is the profession that teaches all other professions.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25908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2"/>
                </a:solidFill>
                <a:latin typeface="Adobe Garamond Pro" pitchFamily="18" charset="0"/>
              </a:rPr>
              <a:t>Teaching </a:t>
            </a:r>
            <a:r>
              <a:rPr lang="en-US" sz="3600" dirty="0">
                <a:latin typeface="Adobe Garamond Pro" pitchFamily="18" charset="0"/>
              </a:rPr>
              <a:t>- A job or career or service or all of them.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1295400"/>
            <a:ext cx="7086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dobe Garamond Pro" pitchFamily="18" charset="0"/>
              </a:rPr>
              <a:t>“If you wish to achieve worthwhile things in your Personal and career life, you must become a worthwhile person in your own self-development.”</a:t>
            </a:r>
          </a:p>
          <a:p>
            <a:r>
              <a:rPr lang="en-US" sz="3600" dirty="0">
                <a:latin typeface="Adobe Garamond Pro" pitchFamily="18" charset="0"/>
              </a:rPr>
              <a:t>			             </a:t>
            </a:r>
          </a:p>
          <a:p>
            <a:r>
              <a:rPr lang="en-US" sz="3600" dirty="0">
                <a:solidFill>
                  <a:schemeClr val="accent2"/>
                </a:solidFill>
                <a:latin typeface="Adobe Garamond Pro" pitchFamily="18" charset="0"/>
              </a:rPr>
              <a:t>                                       - Brian Tracy.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2C0B2E1-0268-42EC-ABD3-94F81A05B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2256B4-48EA-40FC-BBC0-AA1EE6E00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44BCCA-102D-4A9D-B1E4-2450CAF0B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23900" y="643467"/>
            <a:ext cx="4691270" cy="5054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Matha</a:t>
            </a:r>
            <a:r>
              <a:rPr lang="en-US" sz="80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8000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Pitha</a:t>
            </a:r>
            <a:r>
              <a:rPr lang="en-US" sz="80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algn="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Guru </a:t>
            </a:r>
            <a:r>
              <a:rPr lang="en-US" sz="8000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Deivam</a:t>
            </a:r>
            <a:endParaRPr lang="en-US" sz="8000" spc="-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0992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40942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157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2C0B2E1-0268-42EC-ABD3-94F81A05B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2256B4-48EA-40FC-BBC0-AA1EE6E00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44BCCA-102D-4A9D-B1E4-2450CAF0B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23900" y="643467"/>
            <a:ext cx="4691270" cy="5054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Matha</a:t>
            </a:r>
            <a:r>
              <a:rPr lang="en-US" sz="80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8000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Pitha</a:t>
            </a:r>
            <a:r>
              <a:rPr lang="en-US" sz="80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Google </a:t>
            </a:r>
            <a:r>
              <a:rPr lang="en-US" sz="8000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Deivam</a:t>
            </a:r>
            <a:endParaRPr lang="en-US" sz="8000" spc="-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0992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40942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33627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C7211D9-E545-4D00-9874-641EC7C7B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DBBC34A-8C43-4368-951E-A04EB7C00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chemeClr val="bg1"/>
          </a:solidFill>
          <a:ln w="22225">
            <a:solidFill>
              <a:srgbClr val="FBC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40FA3809-9C04-402A-209A-09A0B05F88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98" y="801793"/>
            <a:ext cx="6929811" cy="524933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550C36B-2D00-41E7-3434-3BC168EAE5BF}"/>
              </a:ext>
            </a:extLst>
          </p:cNvPr>
          <p:cNvSpPr txBox="1"/>
          <p:nvPr/>
        </p:nvSpPr>
        <p:spPr>
          <a:xfrm>
            <a:off x="533400" y="114300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latin typeface="Adobe Garamond Pro" pitchFamily="18" charset="0"/>
              </a:rPr>
              <a:t>Maslo</a:t>
            </a:r>
            <a:endParaRPr lang="en-US" sz="1800" dirty="0">
              <a:latin typeface="Adobe Garamond Pro" pitchFamily="18" charset="0"/>
            </a:endParaRPr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B2B60156-1C27-CFC4-7FF8-1F91D2ABCB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214"/>
            <a:ext cx="9144000" cy="680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5144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467F755F-CF67-3F01-B483-A48EC1999B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00"/>
          <a:stretch/>
        </p:blipFill>
        <p:spPr>
          <a:xfrm>
            <a:off x="966838" y="152400"/>
            <a:ext cx="7210323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98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52400" y="1752600"/>
            <a:ext cx="9677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dobe Garamond Pro" pitchFamily="18" charset="0"/>
              </a:rPr>
              <a:t>Information </a:t>
            </a:r>
          </a:p>
          <a:p>
            <a:pPr algn="ctr"/>
            <a:r>
              <a:rPr lang="en-US" sz="6000" dirty="0">
                <a:latin typeface="Adobe Garamond Pro" pitchFamily="18" charset="0"/>
              </a:rPr>
              <a:t>vs </a:t>
            </a:r>
          </a:p>
          <a:p>
            <a:pPr algn="ctr"/>
            <a:r>
              <a:rPr lang="en-US" sz="6000" dirty="0">
                <a:latin typeface="Adobe Garamond Pro" pitchFamily="18" charset="0"/>
              </a:rPr>
              <a:t>Transformation</a:t>
            </a:r>
          </a:p>
        </p:txBody>
      </p:sp>
    </p:spTree>
    <p:extLst>
      <p:ext uri="{BB962C8B-B14F-4D97-AF65-F5344CB8AC3E}">
        <p14:creationId xmlns:p14="http://schemas.microsoft.com/office/powerpoint/2010/main" val="21363167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2590800"/>
            <a:ext cx="708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Adobe Garamond Pro" pitchFamily="18" charset="0"/>
              </a:rPr>
              <a:t>Thinking classroom</a:t>
            </a:r>
          </a:p>
        </p:txBody>
      </p:sp>
    </p:spTree>
    <p:extLst>
      <p:ext uri="{BB962C8B-B14F-4D97-AF65-F5344CB8AC3E}">
        <p14:creationId xmlns:p14="http://schemas.microsoft.com/office/powerpoint/2010/main" val="2341535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33800" y="2967335"/>
            <a:ext cx="952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Adobe Garamond Pro" pitchFamily="18" charset="0"/>
              </a:rPr>
              <a:t>Gen Y </a:t>
            </a:r>
          </a:p>
        </p:txBody>
      </p:sp>
    </p:spTree>
    <p:extLst>
      <p:ext uri="{BB962C8B-B14F-4D97-AF65-F5344CB8AC3E}">
        <p14:creationId xmlns:p14="http://schemas.microsoft.com/office/powerpoint/2010/main" val="6515198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2667000"/>
            <a:ext cx="708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Adobe Garamond Pro" pitchFamily="18" charset="0"/>
              </a:rPr>
              <a:t>Tsunami of changes</a:t>
            </a:r>
          </a:p>
        </p:txBody>
      </p:sp>
    </p:spTree>
    <p:extLst>
      <p:ext uri="{BB962C8B-B14F-4D97-AF65-F5344CB8AC3E}">
        <p14:creationId xmlns:p14="http://schemas.microsoft.com/office/powerpoint/2010/main" val="24402144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71800" y="2667000"/>
            <a:ext cx="708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Adobe Garamond Pro" pitchFamily="18" charset="0"/>
              </a:rPr>
              <a:t>Learnability </a:t>
            </a:r>
          </a:p>
        </p:txBody>
      </p:sp>
    </p:spTree>
    <p:extLst>
      <p:ext uri="{BB962C8B-B14F-4D97-AF65-F5344CB8AC3E}">
        <p14:creationId xmlns:p14="http://schemas.microsoft.com/office/powerpoint/2010/main" val="30669103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2590800"/>
            <a:ext cx="9525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Adobe Garamond Pro" pitchFamily="18" charset="0"/>
              </a:rPr>
              <a:t>Generation gap</a:t>
            </a:r>
          </a:p>
        </p:txBody>
      </p:sp>
    </p:spTree>
    <p:extLst>
      <p:ext uri="{BB962C8B-B14F-4D97-AF65-F5344CB8AC3E}">
        <p14:creationId xmlns:p14="http://schemas.microsoft.com/office/powerpoint/2010/main" val="24679845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95600" y="2667000"/>
            <a:ext cx="952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Adobe Garamond Pro" pitchFamily="18" charset="0"/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82600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527241"/>
            <a:ext cx="952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Adobe Garamond Pro" pitchFamily="18" charset="0"/>
              </a:rPr>
              <a:t>Gen Y - </a:t>
            </a:r>
            <a:r>
              <a:rPr lang="en-US" sz="5400" dirty="0">
                <a:solidFill>
                  <a:schemeClr val="accent2"/>
                </a:solidFill>
                <a:latin typeface="Adobe Garamond Pro" pitchFamily="18" charset="0"/>
              </a:rPr>
              <a:t>Advantages</a:t>
            </a:r>
            <a:r>
              <a:rPr lang="en-US" sz="5400" dirty="0">
                <a:latin typeface="Adobe Garamond Pro" pitchFamily="18" charset="0"/>
              </a:rPr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C9B01E-2BBF-26A8-559F-6C9EDA8B3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2362200"/>
            <a:ext cx="6477000" cy="32867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b="1" i="0" dirty="0">
                <a:solidFill>
                  <a:srgbClr val="474747"/>
                </a:solidFill>
                <a:effectLst/>
                <a:latin typeface="le-monde-livre-std"/>
              </a:rPr>
              <a:t>Technological proficiency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i="0" dirty="0">
                <a:solidFill>
                  <a:srgbClr val="474747"/>
                </a:solidFill>
                <a:effectLst/>
                <a:latin typeface="le-monde-livre-std"/>
              </a:rPr>
              <a:t>Challenging traditional thoughts</a:t>
            </a:r>
            <a:endParaRPr lang="en-US" sz="2800" b="1" dirty="0">
              <a:solidFill>
                <a:srgbClr val="474747"/>
              </a:solidFill>
              <a:latin typeface="le-monde-livre-std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i="0" dirty="0">
                <a:solidFill>
                  <a:srgbClr val="474747"/>
                </a:solidFill>
                <a:effectLst/>
                <a:latin typeface="le-monde-livre-std"/>
              </a:rPr>
              <a:t>Information packed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474747"/>
                </a:solidFill>
                <a:latin typeface="le-monde-livre-std"/>
              </a:rPr>
              <a:t>Multitasking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474747"/>
                </a:solidFill>
                <a:latin typeface="le-monde-livre-std"/>
              </a:rPr>
              <a:t>Non-complacent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85667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533400"/>
            <a:ext cx="952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Adobe Garamond Pro" pitchFamily="18" charset="0"/>
              </a:rPr>
              <a:t>Gen Y - </a:t>
            </a:r>
            <a:r>
              <a:rPr lang="en-US" sz="5400" dirty="0">
                <a:solidFill>
                  <a:schemeClr val="accent2"/>
                </a:solidFill>
                <a:latin typeface="Adobe Garamond Pro" pitchFamily="18" charset="0"/>
              </a:rPr>
              <a:t>Disadvantages</a:t>
            </a:r>
            <a:r>
              <a:rPr lang="en-US" sz="5400" dirty="0">
                <a:latin typeface="Adobe Garamond Pro" pitchFamily="18" charset="0"/>
              </a:rPr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C9B01E-2BBF-26A8-559F-6C9EDA8B3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2362200"/>
            <a:ext cx="4892040" cy="32867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474747"/>
                </a:solidFill>
                <a:latin typeface="le-monde-livre-std"/>
              </a:rPr>
              <a:t>Digitally distracted</a:t>
            </a:r>
            <a:endParaRPr lang="en-US" sz="2800" b="1" i="0" dirty="0">
              <a:solidFill>
                <a:srgbClr val="474747"/>
              </a:solidFill>
              <a:effectLst/>
              <a:latin typeface="le-monde-livre-std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474747"/>
                </a:solidFill>
                <a:latin typeface="le-monde-livre-std"/>
              </a:rPr>
              <a:t>Short attention span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474747"/>
                </a:solidFill>
                <a:latin typeface="le-monde-livre-std"/>
              </a:rPr>
              <a:t>Non futuristic </a:t>
            </a:r>
            <a:endParaRPr lang="en-US" sz="2800" b="1" i="0" dirty="0">
              <a:solidFill>
                <a:srgbClr val="474747"/>
              </a:solidFill>
              <a:effectLst/>
              <a:latin typeface="le-monde-livre-std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474747"/>
                </a:solidFill>
                <a:latin typeface="le-monde-livre-std"/>
              </a:rPr>
              <a:t>Unrealistically ambitious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474747"/>
                </a:solidFill>
                <a:latin typeface="le-monde-livre-std"/>
              </a:rPr>
              <a:t>Fixated on flexibility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82592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3600" y="2743200"/>
            <a:ext cx="952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Adobe Garamond Pro" pitchFamily="18" charset="0"/>
              </a:rPr>
              <a:t>Text and context </a:t>
            </a:r>
          </a:p>
        </p:txBody>
      </p:sp>
    </p:spTree>
    <p:extLst>
      <p:ext uri="{BB962C8B-B14F-4D97-AF65-F5344CB8AC3E}">
        <p14:creationId xmlns:p14="http://schemas.microsoft.com/office/powerpoint/2010/main" val="4266641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2209800"/>
            <a:ext cx="7086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dobe Garamond Pro" pitchFamily="18" charset="0"/>
              </a:rPr>
              <a:t>Learning, Relearning </a:t>
            </a:r>
          </a:p>
          <a:p>
            <a:pPr algn="ctr"/>
            <a:r>
              <a:rPr lang="en-US" sz="5400" dirty="0">
                <a:latin typeface="Adobe Garamond Pro" pitchFamily="18" charset="0"/>
              </a:rPr>
              <a:t>and Unlearning </a:t>
            </a:r>
          </a:p>
        </p:txBody>
      </p:sp>
    </p:spTree>
    <p:extLst>
      <p:ext uri="{BB962C8B-B14F-4D97-AF65-F5344CB8AC3E}">
        <p14:creationId xmlns:p14="http://schemas.microsoft.com/office/powerpoint/2010/main" val="762011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2209800"/>
            <a:ext cx="708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dobe Garamond Pro" pitchFamily="18" charset="0"/>
              </a:rPr>
              <a:t>Education enables us to pick up the art of living gracefully with our ignorance. </a:t>
            </a:r>
          </a:p>
        </p:txBody>
      </p:sp>
    </p:spTree>
    <p:extLst>
      <p:ext uri="{BB962C8B-B14F-4D97-AF65-F5344CB8AC3E}">
        <p14:creationId xmlns:p14="http://schemas.microsoft.com/office/powerpoint/2010/main" val="874559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3048000"/>
            <a:ext cx="7772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dobe Garamond Pro" pitchFamily="18" charset="0"/>
              </a:rPr>
              <a:t>We don't know what we don't know</a:t>
            </a:r>
          </a:p>
          <a:p>
            <a:pPr algn="ctr"/>
            <a:endParaRPr lang="en-US" sz="4000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210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582</TotalTime>
  <Words>351</Words>
  <Application>Microsoft Office PowerPoint</Application>
  <PresentationFormat>On-screen Show (4:3)</PresentationFormat>
  <Paragraphs>74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Adobe Garamond Pro</vt:lpstr>
      <vt:lpstr>Calibri</vt:lpstr>
      <vt:lpstr>Calibri Light</vt:lpstr>
      <vt:lpstr>le-monde-livre-std</vt:lpstr>
      <vt:lpstr>Wingdings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Thanish</dc:creator>
  <cp:lastModifiedBy>Hidayat Khan</cp:lastModifiedBy>
  <cp:revision>11</cp:revision>
  <dcterms:created xsi:type="dcterms:W3CDTF">2013-05-20T17:31:55Z</dcterms:created>
  <dcterms:modified xsi:type="dcterms:W3CDTF">2024-11-13T08:02:38Z</dcterms:modified>
</cp:coreProperties>
</file>